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5"/>
    <p:sldMasterId id="2147483908" r:id="rId6"/>
  </p:sldMasterIdLst>
  <p:notesMasterIdLst>
    <p:notesMasterId r:id="rId35"/>
  </p:notesMasterIdLst>
  <p:sldIdLst>
    <p:sldId id="331" r:id="rId7"/>
    <p:sldId id="333" r:id="rId8"/>
    <p:sldId id="266" r:id="rId9"/>
    <p:sldId id="345" r:id="rId10"/>
    <p:sldId id="355" r:id="rId11"/>
    <p:sldId id="346" r:id="rId12"/>
    <p:sldId id="348" r:id="rId13"/>
    <p:sldId id="347" r:id="rId14"/>
    <p:sldId id="357" r:id="rId15"/>
    <p:sldId id="344" r:id="rId16"/>
    <p:sldId id="260" r:id="rId17"/>
    <p:sldId id="334" r:id="rId18"/>
    <p:sldId id="351" r:id="rId19"/>
    <p:sldId id="350" r:id="rId20"/>
    <p:sldId id="352" r:id="rId21"/>
    <p:sldId id="335" r:id="rId22"/>
    <p:sldId id="336" r:id="rId23"/>
    <p:sldId id="358" r:id="rId24"/>
    <p:sldId id="343" r:id="rId25"/>
    <p:sldId id="359" r:id="rId26"/>
    <p:sldId id="354" r:id="rId27"/>
    <p:sldId id="360" r:id="rId28"/>
    <p:sldId id="340" r:id="rId29"/>
    <p:sldId id="361" r:id="rId30"/>
    <p:sldId id="338" r:id="rId31"/>
    <p:sldId id="362" r:id="rId32"/>
    <p:sldId id="349" r:id="rId33"/>
    <p:sldId id="27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viz best practices" id="{063087E4-A622-4A1F-98BC-3A74409236F6}">
          <p14:sldIdLst>
            <p14:sldId id="331"/>
            <p14:sldId id="333"/>
            <p14:sldId id="266"/>
            <p14:sldId id="345"/>
            <p14:sldId id="355"/>
            <p14:sldId id="346"/>
            <p14:sldId id="348"/>
            <p14:sldId id="347"/>
            <p14:sldId id="357"/>
            <p14:sldId id="344"/>
            <p14:sldId id="260"/>
            <p14:sldId id="334"/>
            <p14:sldId id="351"/>
            <p14:sldId id="350"/>
            <p14:sldId id="352"/>
            <p14:sldId id="335"/>
            <p14:sldId id="336"/>
            <p14:sldId id="358"/>
            <p14:sldId id="343"/>
            <p14:sldId id="359"/>
            <p14:sldId id="354"/>
            <p14:sldId id="360"/>
            <p14:sldId id="340"/>
            <p14:sldId id="361"/>
            <p14:sldId id="338"/>
            <p14:sldId id="362"/>
            <p14:sldId id="349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9E3"/>
    <a:srgbClr val="63666A"/>
    <a:srgbClr val="888B8D"/>
    <a:srgbClr val="B1B3B3"/>
    <a:srgbClr val="EAE4DD"/>
    <a:srgbClr val="D0D0CE"/>
    <a:srgbClr val="BFBBAF"/>
    <a:srgbClr val="739600"/>
    <a:srgbClr val="A22B38"/>
    <a:srgbClr val="F2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7" autoAdjust="0"/>
    <p:restoredTop sz="96568" autoAdjust="0"/>
  </p:normalViewPr>
  <p:slideViewPr>
    <p:cSldViewPr snapToGrid="0">
      <p:cViewPr>
        <p:scale>
          <a:sx n="100" d="100"/>
          <a:sy n="100" d="100"/>
        </p:scale>
        <p:origin x="1968" y="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a Johnson" userId="dec80153129495dc" providerId="LiveId" clId="{0B80A026-1A72-4389-A0BA-8C423C6210BD}"/>
    <pc:docChg chg="custSel modSld">
      <pc:chgData name="Sandra Johnson" userId="dec80153129495dc" providerId="LiveId" clId="{0B80A026-1A72-4389-A0BA-8C423C6210BD}" dt="2017-07-28T16:32:21.691" v="5"/>
      <pc:docMkLst>
        <pc:docMk/>
      </pc:docMkLst>
      <pc:sldChg chg="delSp">
        <pc:chgData name="Sandra Johnson" userId="dec80153129495dc" providerId="LiveId" clId="{0B80A026-1A72-4389-A0BA-8C423C6210BD}" dt="2017-07-28T15:48:13.391" v="0" actId="478"/>
        <pc:sldMkLst>
          <pc:docMk/>
          <pc:sldMk cId="1050542642" sldId="256"/>
        </pc:sldMkLst>
        <pc:spChg chg="del">
          <ac:chgData name="Sandra Johnson" userId="dec80153129495dc" providerId="LiveId" clId="{0B80A026-1A72-4389-A0BA-8C423C6210BD}" dt="2017-07-28T15:48:13.391" v="0" actId="478"/>
          <ac:spMkLst>
            <pc:docMk/>
            <pc:sldMk cId="1050542642" sldId="256"/>
            <ac:spMk id="8" creationId="{091D1411-45EB-4DB1-9119-32C90DF564DF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447686135" sldId="26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447686135" sldId="260"/>
            <ac:spMk id="2" creationId="{8859C444-51BE-413C-8C07-1775731DB9C4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998175235" sldId="261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998175235" sldId="261"/>
            <ac:spMk id="2" creationId="{37684E88-FA57-4134-BAB7-E535B885BFA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140106642" sldId="26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140106642" sldId="262"/>
            <ac:spMk id="2" creationId="{D0BEA9BC-8C7B-4F6F-8B1D-CC655E38C95D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489303549" sldId="26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489303549" sldId="263"/>
            <ac:spMk id="2" creationId="{245D0DFF-F239-47B5-9CF2-B14D16EFB405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457534109" sldId="26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457534109" sldId="264"/>
            <ac:spMk id="2" creationId="{5CC88234-D477-47B4-A6EA-B12B3D5EE2AF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871937851" sldId="26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871937851" sldId="265"/>
            <ac:spMk id="2" creationId="{9F1F46EF-2104-4264-AD1B-B743C648E25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276674131" sldId="27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276674131" sldId="272"/>
            <ac:spMk id="2" creationId="{A81D5D95-A8D1-4C55-B45A-D9471BF8831E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405277850" sldId="27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405277850" sldId="274"/>
            <ac:spMk id="3" creationId="{9CE8A5D4-628D-4487-82FC-DF0BCA7F78CD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945259560" sldId="27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945259560" sldId="275"/>
            <ac:spMk id="4" creationId="{3654B757-4EE3-4FA8-97FD-604A680E34B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264453257" sldId="27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264453257" sldId="276"/>
            <ac:spMk id="4" creationId="{13F92005-C7E7-4917-BB87-E02DC4D4A38E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089749849" sldId="277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089749849" sldId="277"/>
            <ac:spMk id="4" creationId="{B14CED1B-5850-42D1-A2F5-F2AF26C38B74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57597033" sldId="278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57597033" sldId="278"/>
            <ac:spMk id="2" creationId="{09D94D99-B5D0-48ED-8B5E-55DEF19EA5DC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478361422" sldId="279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478361422" sldId="279"/>
            <ac:spMk id="2" creationId="{8A1CC20E-8155-4742-A4C9-EED7C0FD1C37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296012343" sldId="28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296012343" sldId="280"/>
            <ac:spMk id="2" creationId="{215CFA46-8470-4CBE-B750-44AE463B41DA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593767470" sldId="28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593767470" sldId="282"/>
            <ac:spMk id="2" creationId="{CFED86EA-2AB6-4E5E-99A9-84C5536BD76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047926592" sldId="28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047926592" sldId="283"/>
            <ac:spMk id="2" creationId="{8329B982-A0B9-4C75-BEA4-20DCAE1EA834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25424288" sldId="28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25424288" sldId="284"/>
            <ac:spMk id="2" creationId="{7915E787-2535-4A81-A8A6-07348E24EF3A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109085612" sldId="28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109085612" sldId="285"/>
            <ac:spMk id="2" creationId="{8284110A-1DE8-4219-B4C4-530BC4C34C94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066749556" sldId="28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066749556" sldId="286"/>
            <ac:spMk id="2" creationId="{086D89F1-508C-4805-AC19-46AD8DD1C13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485362873" sldId="287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485362873" sldId="287"/>
            <ac:spMk id="2" creationId="{F83551F6-7EC1-4405-B8C0-91907D7E3590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217469223" sldId="288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217469223" sldId="288"/>
            <ac:spMk id="2" creationId="{FE4E8F15-6149-44E3-B7C8-BDC64609DF37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82391349" sldId="289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82391349" sldId="289"/>
            <ac:spMk id="2" creationId="{1222EE53-32FC-4F11-9098-1E462882BA57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666739374" sldId="29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666739374" sldId="290"/>
            <ac:spMk id="2" creationId="{FBE06561-1A3E-47F1-A1BE-60E8D29CDD7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285346498" sldId="291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285346498" sldId="291"/>
            <ac:spMk id="2" creationId="{F6B519BE-858E-42E1-A4F3-943675071AC5}"/>
          </ac:spMkLst>
        </pc:spChg>
      </pc:sldChg>
      <pc:sldChg chg="addSp delSp modSp">
        <pc:chgData name="Sandra Johnson" userId="dec80153129495dc" providerId="LiveId" clId="{0B80A026-1A72-4389-A0BA-8C423C6210BD}" dt="2017-07-28T16:01:56.142" v="1" actId="478"/>
        <pc:sldMkLst>
          <pc:docMk/>
          <pc:sldMk cId="3041376139" sldId="29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041376139" sldId="293"/>
            <ac:spMk id="2" creationId="{68C1FC51-A2EC-453E-B8CE-F35603D0C11C}"/>
          </ac:spMkLst>
        </pc:spChg>
        <pc:spChg chg="add mod">
          <ac:chgData name="Sandra Johnson" userId="dec80153129495dc" providerId="LiveId" clId="{0B80A026-1A72-4389-A0BA-8C423C6210BD}" dt="2017-07-28T16:01:56.142" v="1" actId="478"/>
          <ac:spMkLst>
            <pc:docMk/>
            <pc:sldMk cId="3041376139" sldId="293"/>
            <ac:spMk id="4" creationId="{DDF52C0F-481E-45AF-B7A3-3F5598B3302A}"/>
          </ac:spMkLst>
        </pc:spChg>
        <pc:spChg chg="del">
          <ac:chgData name="Sandra Johnson" userId="dec80153129495dc" providerId="LiveId" clId="{0B80A026-1A72-4389-A0BA-8C423C6210BD}" dt="2017-07-28T16:01:56.142" v="1" actId="478"/>
          <ac:spMkLst>
            <pc:docMk/>
            <pc:sldMk cId="3041376139" sldId="293"/>
            <ac:spMk id="14" creationId="{ED679621-7148-4290-872A-35BFF18EC81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145491084" sldId="29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145491084" sldId="294"/>
            <ac:spMk id="2" creationId="{C99F55A9-FE2A-4D47-B53B-6549B47CF0F1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277912635" sldId="29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277912635" sldId="295"/>
            <ac:spMk id="2" creationId="{DC394D0A-88FC-41CF-A910-A3FAEC647C3A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743451484" sldId="29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743451484" sldId="296"/>
            <ac:spMk id="2" creationId="{0AEAADED-BE1A-4A3D-93F6-7F251DC077E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080778875" sldId="297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080778875" sldId="297"/>
            <ac:spMk id="2" creationId="{404941F5-AAFE-43B6-B8F6-127B66D5888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650448318" sldId="298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650448318" sldId="298"/>
            <ac:spMk id="2" creationId="{E57D3D79-1417-4DD7-85A5-CD20DE03903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618846083" sldId="301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618846083" sldId="301"/>
            <ac:spMk id="3" creationId="{0E9C3DAB-C053-4964-8F3E-9C05A5C00698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460085677" sldId="30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460085677" sldId="302"/>
            <ac:spMk id="2" creationId="{77E361C6-45DC-448E-928C-F22300E09BCE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761092869" sldId="30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761092869" sldId="303"/>
            <ac:spMk id="2" creationId="{294BF17D-6B3E-4E7C-AF22-5C6D4AF44E7A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754623094" sldId="30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754623094" sldId="305"/>
            <ac:spMk id="2" creationId="{14A862B0-7C53-443F-B18E-4E6761FAD331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230216519" sldId="307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230216519" sldId="307"/>
            <ac:spMk id="2" creationId="{CA68187E-24E0-4B98-8CD1-352A94E5EEE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412565503" sldId="31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412565503" sldId="310"/>
            <ac:spMk id="3" creationId="{2F7ECC15-CA64-4825-924C-4ED8EF2F9011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075014117" sldId="311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075014117" sldId="311"/>
            <ac:spMk id="3" creationId="{9B81231B-FAC6-4B68-A69F-2D208119DCA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986680747" sldId="31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986680747" sldId="312"/>
            <ac:spMk id="3" creationId="{68F923F7-F5F3-4713-8FB8-A4879E6ACE2E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815978431" sldId="31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815978431" sldId="313"/>
            <ac:spMk id="3" creationId="{14C63EAE-C143-4AD0-A56C-D99BF989BB18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685139138" sldId="31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685139138" sldId="314"/>
            <ac:spMk id="3" creationId="{865625BD-D52D-4DF1-8D4D-F4B03B57D066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622320880" sldId="31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622320880" sldId="316"/>
            <ac:spMk id="2" creationId="{0A588129-F109-44EA-99F8-B3F0D1014068}"/>
          </ac:spMkLst>
        </pc:spChg>
      </pc:sldChg>
      <pc:sldChg chg="addSp delSp modSp">
        <pc:chgData name="Sandra Johnson" userId="dec80153129495dc" providerId="LiveId" clId="{0B80A026-1A72-4389-A0BA-8C423C6210BD}" dt="2017-07-28T16:32:21.691" v="5"/>
        <pc:sldMkLst>
          <pc:docMk/>
          <pc:sldMk cId="2037164336" sldId="318"/>
        </pc:sldMkLst>
        <pc:spChg chg="del">
          <ac:chgData name="Sandra Johnson" userId="dec80153129495dc" providerId="LiveId" clId="{0B80A026-1A72-4389-A0BA-8C423C6210BD}" dt="2017-07-28T16:32:16.334" v="2" actId="478"/>
          <ac:spMkLst>
            <pc:docMk/>
            <pc:sldMk cId="2037164336" sldId="318"/>
            <ac:spMk id="3" creationId="{1E5E04A4-90D7-4320-AA18-B1365650EC0B}"/>
          </ac:spMkLst>
        </pc:spChg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037164336" sldId="318"/>
            <ac:spMk id="4" creationId="{B41198E1-0D25-42DC-A897-5D083CB9C8BC}"/>
          </ac:spMkLst>
        </pc:spChg>
        <pc:spChg chg="del mod">
          <ac:chgData name="Sandra Johnson" userId="dec80153129495dc" providerId="LiveId" clId="{0B80A026-1A72-4389-A0BA-8C423C6210BD}" dt="2017-07-28T16:32:19.844" v="4" actId="478"/>
          <ac:spMkLst>
            <pc:docMk/>
            <pc:sldMk cId="2037164336" sldId="318"/>
            <ac:spMk id="11" creationId="{F28FFC2A-38BB-4188-AF8D-2E0A31784B96}"/>
          </ac:spMkLst>
        </pc:spChg>
        <pc:grpChg chg="add">
          <ac:chgData name="Sandra Johnson" userId="dec80153129495dc" providerId="LiveId" clId="{0B80A026-1A72-4389-A0BA-8C423C6210BD}" dt="2017-07-28T16:32:21.691" v="5"/>
          <ac:grpSpMkLst>
            <pc:docMk/>
            <pc:sldMk cId="2037164336" sldId="318"/>
            <ac:grpSpMk id="10" creationId="{5405557E-1109-46EF-8981-F3D1D10E76CF}"/>
          </ac:grpSpMkLst>
        </pc:grpChg>
        <pc:picChg chg="del">
          <ac:chgData name="Sandra Johnson" userId="dec80153129495dc" providerId="LiveId" clId="{0B80A026-1A72-4389-A0BA-8C423C6210BD}" dt="2017-07-28T16:32:16.334" v="2" actId="478"/>
          <ac:picMkLst>
            <pc:docMk/>
            <pc:sldMk cId="2037164336" sldId="318"/>
            <ac:picMk id="2" creationId="{87649128-1177-4447-A28C-245BFCCDBB5F}"/>
          </ac:picMkLst>
        </pc:pic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78385006" sldId="32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78385006" sldId="320"/>
            <ac:spMk id="30" creationId="{FEDC7185-89C2-400C-AD27-FF34E2BF338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791213858" sldId="32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791213858" sldId="325"/>
            <ac:spMk id="5" creationId="{B560D214-462A-4EA9-9CBC-F947CA00489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9275516" sldId="32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9275516" sldId="326"/>
            <ac:spMk id="3" creationId="{BCCA8FDD-A849-4724-9030-E6C74095CFE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636440259" sldId="329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636440259" sldId="329"/>
            <ac:spMk id="6" creationId="{E77DA625-0F86-4521-84EB-6A992423141C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566492995" sldId="33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566492995" sldId="330"/>
            <ac:spMk id="6" creationId="{14C2FCF6-3107-4C35-B19D-7D58591D561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Performance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0%</c:formatCode>
                <c:ptCount val="12"/>
                <c:pt idx="0">
                  <c:v>0.96</c:v>
                </c:pt>
                <c:pt idx="1">
                  <c:v>0.98</c:v>
                </c:pt>
                <c:pt idx="2">
                  <c:v>0.99</c:v>
                </c:pt>
                <c:pt idx="3">
                  <c:v>0.94</c:v>
                </c:pt>
                <c:pt idx="4">
                  <c:v>0.99</c:v>
                </c:pt>
                <c:pt idx="5">
                  <c:v>0.97</c:v>
                </c:pt>
                <c:pt idx="6">
                  <c:v>0.98</c:v>
                </c:pt>
                <c:pt idx="7">
                  <c:v>0.96</c:v>
                </c:pt>
                <c:pt idx="8">
                  <c:v>0.95</c:v>
                </c:pt>
                <c:pt idx="9">
                  <c:v>0.94</c:v>
                </c:pt>
                <c:pt idx="10">
                  <c:v>0.99</c:v>
                </c:pt>
                <c:pt idx="11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18-459E-A9FC-32400F9EF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9244944"/>
        <c:axId val="359250520"/>
      </c:lineChart>
      <c:catAx>
        <c:axId val="35924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250520"/>
        <c:crosses val="autoZero"/>
        <c:auto val="1"/>
        <c:lblAlgn val="ctr"/>
        <c:lblOffset val="100"/>
        <c:noMultiLvlLbl val="0"/>
      </c:catAx>
      <c:valAx>
        <c:axId val="359250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24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Performance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0%</c:formatCode>
                <c:ptCount val="12"/>
                <c:pt idx="0">
                  <c:v>0.96</c:v>
                </c:pt>
                <c:pt idx="1">
                  <c:v>0.98</c:v>
                </c:pt>
                <c:pt idx="2">
                  <c:v>0.99</c:v>
                </c:pt>
                <c:pt idx="3">
                  <c:v>0.94</c:v>
                </c:pt>
                <c:pt idx="4">
                  <c:v>0.99</c:v>
                </c:pt>
                <c:pt idx="5">
                  <c:v>0.97</c:v>
                </c:pt>
                <c:pt idx="6">
                  <c:v>0.98</c:v>
                </c:pt>
                <c:pt idx="7">
                  <c:v>0.96</c:v>
                </c:pt>
                <c:pt idx="8">
                  <c:v>0.95</c:v>
                </c:pt>
                <c:pt idx="9">
                  <c:v>0.94</c:v>
                </c:pt>
                <c:pt idx="10">
                  <c:v>0.99</c:v>
                </c:pt>
                <c:pt idx="11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E6-458F-AED7-177C39D27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9244944"/>
        <c:axId val="359250520"/>
      </c:lineChart>
      <c:catAx>
        <c:axId val="35924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250520"/>
        <c:crosses val="autoZero"/>
        <c:auto val="1"/>
        <c:lblAlgn val="ctr"/>
        <c:lblOffset val="100"/>
        <c:noMultiLvlLbl val="0"/>
      </c:catAx>
      <c:valAx>
        <c:axId val="35925052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24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20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0D663-96E7-4C2F-B599-D2095933F6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9F8D441-A7DB-4E45-99FF-ED4EA928996F}">
      <dgm:prSet/>
      <dgm:spPr/>
      <dgm:t>
        <a:bodyPr/>
        <a:lstStyle/>
        <a:p>
          <a:r>
            <a:rPr lang="en-US"/>
            <a:t>“Gestalt” is German for “unified whole”</a:t>
          </a:r>
        </a:p>
      </dgm:t>
    </dgm:pt>
    <dgm:pt modelId="{521D8D52-96E0-47D5-981E-81A81FDDACD2}" type="parTrans" cxnId="{3B9168CF-3FFA-4605-B5D5-085E61A3B9A1}">
      <dgm:prSet/>
      <dgm:spPr/>
      <dgm:t>
        <a:bodyPr/>
        <a:lstStyle/>
        <a:p>
          <a:endParaRPr lang="en-US"/>
        </a:p>
      </dgm:t>
    </dgm:pt>
    <dgm:pt modelId="{025C9656-4D2D-44F2-9204-DD7B80CB113B}" type="sibTrans" cxnId="{3B9168CF-3FFA-4605-B5D5-085E61A3B9A1}">
      <dgm:prSet/>
      <dgm:spPr/>
      <dgm:t>
        <a:bodyPr/>
        <a:lstStyle/>
        <a:p>
          <a:endParaRPr lang="en-US"/>
        </a:p>
      </dgm:t>
    </dgm:pt>
    <dgm:pt modelId="{4166248B-B3D8-4D1C-80C6-50ACB06BC7E2}">
      <dgm:prSet/>
      <dgm:spPr/>
      <dgm:t>
        <a:bodyPr/>
        <a:lstStyle/>
        <a:p>
          <a:r>
            <a:rPr lang="en-US" dirty="0"/>
            <a:t>Early 20</a:t>
          </a:r>
          <a:r>
            <a:rPr lang="en-US" baseline="30000" dirty="0"/>
            <a:t>th</a:t>
          </a:r>
          <a:r>
            <a:rPr lang="en-US" dirty="0"/>
            <a:t> century German psychologists Wertheimer, Koffka &amp; Kohler</a:t>
          </a:r>
        </a:p>
      </dgm:t>
    </dgm:pt>
    <dgm:pt modelId="{C8794225-04E2-40E7-846C-D348628995FB}" type="parTrans" cxnId="{B4EFD62B-9A83-444C-962E-7CA2A728C253}">
      <dgm:prSet/>
      <dgm:spPr/>
      <dgm:t>
        <a:bodyPr/>
        <a:lstStyle/>
        <a:p>
          <a:endParaRPr lang="en-US"/>
        </a:p>
      </dgm:t>
    </dgm:pt>
    <dgm:pt modelId="{AD4C65B9-A64C-4969-B821-99D7E9C4A988}" type="sibTrans" cxnId="{B4EFD62B-9A83-444C-962E-7CA2A728C253}">
      <dgm:prSet/>
      <dgm:spPr/>
      <dgm:t>
        <a:bodyPr/>
        <a:lstStyle/>
        <a:p>
          <a:endParaRPr lang="en-US"/>
        </a:p>
      </dgm:t>
    </dgm:pt>
    <dgm:pt modelId="{BE362D9B-BCD2-472E-91E1-9F888556D56F}">
      <dgm:prSet/>
      <dgm:spPr/>
      <dgm:t>
        <a:bodyPr/>
        <a:lstStyle/>
        <a:p>
          <a:r>
            <a:rPr lang="en-US"/>
            <a:t>How do our brains use perception and our past experiences to make sense of sometimes chaotic reality?</a:t>
          </a:r>
        </a:p>
      </dgm:t>
    </dgm:pt>
    <dgm:pt modelId="{184864E6-9D46-4AAC-957E-009BA8206465}" type="parTrans" cxnId="{EA72A488-3017-441D-A117-0F64D7B2843A}">
      <dgm:prSet/>
      <dgm:spPr/>
      <dgm:t>
        <a:bodyPr/>
        <a:lstStyle/>
        <a:p>
          <a:endParaRPr lang="en-US"/>
        </a:p>
      </dgm:t>
    </dgm:pt>
    <dgm:pt modelId="{1B1DD168-A8C9-47E6-BD26-B52A40D20689}" type="sibTrans" cxnId="{EA72A488-3017-441D-A117-0F64D7B2843A}">
      <dgm:prSet/>
      <dgm:spPr/>
      <dgm:t>
        <a:bodyPr/>
        <a:lstStyle/>
        <a:p>
          <a:endParaRPr lang="en-US"/>
        </a:p>
      </dgm:t>
    </dgm:pt>
    <dgm:pt modelId="{9BFCC6A3-230C-450B-BBA1-136C866980F3}">
      <dgm:prSet/>
      <dgm:spPr/>
      <dgm:t>
        <a:bodyPr/>
        <a:lstStyle/>
        <a:p>
          <a:r>
            <a:rPr lang="en-US" dirty="0"/>
            <a:t>Designers use “Gestalt Principles” in advertising, web design, data viz, etc.</a:t>
          </a:r>
        </a:p>
      </dgm:t>
    </dgm:pt>
    <dgm:pt modelId="{ECE45F44-0357-409C-A534-55420EFBAA19}" type="parTrans" cxnId="{84CADDAA-DA58-4DCA-99D9-D39708E16C22}">
      <dgm:prSet/>
      <dgm:spPr/>
      <dgm:t>
        <a:bodyPr/>
        <a:lstStyle/>
        <a:p>
          <a:endParaRPr lang="en-US"/>
        </a:p>
      </dgm:t>
    </dgm:pt>
    <dgm:pt modelId="{D5D1C61C-8C95-426F-B4C4-6E76B2117BE0}" type="sibTrans" cxnId="{84CADDAA-DA58-4DCA-99D9-D39708E16C22}">
      <dgm:prSet/>
      <dgm:spPr/>
      <dgm:t>
        <a:bodyPr/>
        <a:lstStyle/>
        <a:p>
          <a:endParaRPr lang="en-US"/>
        </a:p>
      </dgm:t>
    </dgm:pt>
    <dgm:pt modelId="{26D9C1BE-881A-4FF8-B998-A13BFEE61538}" type="pres">
      <dgm:prSet presAssocID="{7E10D663-96E7-4C2F-B599-D2095933F684}" presName="root" presStyleCnt="0">
        <dgm:presLayoutVars>
          <dgm:dir/>
          <dgm:resizeHandles val="exact"/>
        </dgm:presLayoutVars>
      </dgm:prSet>
      <dgm:spPr/>
    </dgm:pt>
    <dgm:pt modelId="{3C31D49B-2575-48C9-A256-EB0DCED574E1}" type="pres">
      <dgm:prSet presAssocID="{B9F8D441-A7DB-4E45-99FF-ED4EA928996F}" presName="compNode" presStyleCnt="0"/>
      <dgm:spPr/>
    </dgm:pt>
    <dgm:pt modelId="{C4BE46A8-C327-40CE-9F8A-664266FA5C4E}" type="pres">
      <dgm:prSet presAssocID="{B9F8D441-A7DB-4E45-99FF-ED4EA928996F}" presName="bgRect" presStyleLbl="bgShp" presStyleIdx="0" presStyleCnt="4"/>
      <dgm:spPr/>
    </dgm:pt>
    <dgm:pt modelId="{24064201-213F-4C73-9FFE-6D9C689F5E77}" type="pres">
      <dgm:prSet presAssocID="{B9F8D441-A7DB-4E45-99FF-ED4EA92899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6FA0CE02-6B19-4818-A04B-1448472BD307}" type="pres">
      <dgm:prSet presAssocID="{B9F8D441-A7DB-4E45-99FF-ED4EA928996F}" presName="spaceRect" presStyleCnt="0"/>
      <dgm:spPr/>
    </dgm:pt>
    <dgm:pt modelId="{11D55409-26CE-409C-9B7E-27EE9119A57B}" type="pres">
      <dgm:prSet presAssocID="{B9F8D441-A7DB-4E45-99FF-ED4EA928996F}" presName="parTx" presStyleLbl="revTx" presStyleIdx="0" presStyleCnt="4">
        <dgm:presLayoutVars>
          <dgm:chMax val="0"/>
          <dgm:chPref val="0"/>
        </dgm:presLayoutVars>
      </dgm:prSet>
      <dgm:spPr/>
    </dgm:pt>
    <dgm:pt modelId="{DF2CB66E-3220-43C4-8F5B-F71F6701B35B}" type="pres">
      <dgm:prSet presAssocID="{025C9656-4D2D-44F2-9204-DD7B80CB113B}" presName="sibTrans" presStyleCnt="0"/>
      <dgm:spPr/>
    </dgm:pt>
    <dgm:pt modelId="{D9561F37-A354-4022-B7BF-4C3760BD642E}" type="pres">
      <dgm:prSet presAssocID="{4166248B-B3D8-4D1C-80C6-50ACB06BC7E2}" presName="compNode" presStyleCnt="0"/>
      <dgm:spPr/>
    </dgm:pt>
    <dgm:pt modelId="{29E9BC7C-7C09-4DB7-B115-3D78EE01263F}" type="pres">
      <dgm:prSet presAssocID="{4166248B-B3D8-4D1C-80C6-50ACB06BC7E2}" presName="bgRect" presStyleLbl="bgShp" presStyleIdx="1" presStyleCnt="4"/>
      <dgm:spPr/>
    </dgm:pt>
    <dgm:pt modelId="{42D905BF-4DA5-4F54-ACDC-43B34DB5D809}" type="pres">
      <dgm:prSet presAssocID="{4166248B-B3D8-4D1C-80C6-50ACB06BC7E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514B8343-BF5F-4697-9AEA-6880AFD14F62}" type="pres">
      <dgm:prSet presAssocID="{4166248B-B3D8-4D1C-80C6-50ACB06BC7E2}" presName="spaceRect" presStyleCnt="0"/>
      <dgm:spPr/>
    </dgm:pt>
    <dgm:pt modelId="{54DAD819-E30E-4E0B-B82B-9142C883B85F}" type="pres">
      <dgm:prSet presAssocID="{4166248B-B3D8-4D1C-80C6-50ACB06BC7E2}" presName="parTx" presStyleLbl="revTx" presStyleIdx="1" presStyleCnt="4">
        <dgm:presLayoutVars>
          <dgm:chMax val="0"/>
          <dgm:chPref val="0"/>
        </dgm:presLayoutVars>
      </dgm:prSet>
      <dgm:spPr/>
    </dgm:pt>
    <dgm:pt modelId="{20CF9838-4BCA-439D-965C-BD7D216C4B54}" type="pres">
      <dgm:prSet presAssocID="{AD4C65B9-A64C-4969-B821-99D7E9C4A988}" presName="sibTrans" presStyleCnt="0"/>
      <dgm:spPr/>
    </dgm:pt>
    <dgm:pt modelId="{9B27B276-CA5B-439C-B099-B62B1895B2CD}" type="pres">
      <dgm:prSet presAssocID="{BE362D9B-BCD2-472E-91E1-9F888556D56F}" presName="compNode" presStyleCnt="0"/>
      <dgm:spPr/>
    </dgm:pt>
    <dgm:pt modelId="{57FAA4FC-5977-4A46-8F9D-124AE5531C65}" type="pres">
      <dgm:prSet presAssocID="{BE362D9B-BCD2-472E-91E1-9F888556D56F}" presName="bgRect" presStyleLbl="bgShp" presStyleIdx="2" presStyleCnt="4"/>
      <dgm:spPr/>
    </dgm:pt>
    <dgm:pt modelId="{51ACB2DB-FBF2-4E15-82FD-42FFECC233B3}" type="pres">
      <dgm:prSet presAssocID="{BE362D9B-BCD2-472E-91E1-9F888556D5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E32530EF-5F84-4B08-A999-81BB15E3B0CA}" type="pres">
      <dgm:prSet presAssocID="{BE362D9B-BCD2-472E-91E1-9F888556D56F}" presName="spaceRect" presStyleCnt="0"/>
      <dgm:spPr/>
    </dgm:pt>
    <dgm:pt modelId="{6CCB5274-217C-4E0A-9BD6-AA917E4C0C7B}" type="pres">
      <dgm:prSet presAssocID="{BE362D9B-BCD2-472E-91E1-9F888556D56F}" presName="parTx" presStyleLbl="revTx" presStyleIdx="2" presStyleCnt="4">
        <dgm:presLayoutVars>
          <dgm:chMax val="0"/>
          <dgm:chPref val="0"/>
        </dgm:presLayoutVars>
      </dgm:prSet>
      <dgm:spPr/>
    </dgm:pt>
    <dgm:pt modelId="{4960DFC3-981C-49F5-A802-885CA1314EAB}" type="pres">
      <dgm:prSet presAssocID="{1B1DD168-A8C9-47E6-BD26-B52A40D20689}" presName="sibTrans" presStyleCnt="0"/>
      <dgm:spPr/>
    </dgm:pt>
    <dgm:pt modelId="{D314C7D0-8EAE-4560-BAC6-20CAEADC6227}" type="pres">
      <dgm:prSet presAssocID="{9BFCC6A3-230C-450B-BBA1-136C866980F3}" presName="compNode" presStyleCnt="0"/>
      <dgm:spPr/>
    </dgm:pt>
    <dgm:pt modelId="{0D850994-E55B-4E97-9903-8D920C56048C}" type="pres">
      <dgm:prSet presAssocID="{9BFCC6A3-230C-450B-BBA1-136C866980F3}" presName="bgRect" presStyleLbl="bgShp" presStyleIdx="3" presStyleCnt="4"/>
      <dgm:spPr/>
    </dgm:pt>
    <dgm:pt modelId="{F5EE2B9E-F757-492E-B45F-A2B9CA3C4932}" type="pres">
      <dgm:prSet presAssocID="{9BFCC6A3-230C-450B-BBA1-136C866980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CB6C131-FAEF-46AB-8B81-CE002718B7F0}" type="pres">
      <dgm:prSet presAssocID="{9BFCC6A3-230C-450B-BBA1-136C866980F3}" presName="spaceRect" presStyleCnt="0"/>
      <dgm:spPr/>
    </dgm:pt>
    <dgm:pt modelId="{A8F11788-72AD-4A83-8A97-8A1BEB0C6159}" type="pres">
      <dgm:prSet presAssocID="{9BFCC6A3-230C-450B-BBA1-136C866980F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4EFD62B-9A83-444C-962E-7CA2A728C253}" srcId="{7E10D663-96E7-4C2F-B599-D2095933F684}" destId="{4166248B-B3D8-4D1C-80C6-50ACB06BC7E2}" srcOrd="1" destOrd="0" parTransId="{C8794225-04E2-40E7-846C-D348628995FB}" sibTransId="{AD4C65B9-A64C-4969-B821-99D7E9C4A988}"/>
    <dgm:cxn modelId="{E8AC7B40-5F08-4199-943D-60B11062A34A}" type="presOf" srcId="{7E10D663-96E7-4C2F-B599-D2095933F684}" destId="{26D9C1BE-881A-4FF8-B998-A13BFEE61538}" srcOrd="0" destOrd="0" presId="urn:microsoft.com/office/officeart/2018/2/layout/IconVerticalSolidList"/>
    <dgm:cxn modelId="{09827A52-5722-4D2B-BEDB-7E9920F112B5}" type="presOf" srcId="{B9F8D441-A7DB-4E45-99FF-ED4EA928996F}" destId="{11D55409-26CE-409C-9B7E-27EE9119A57B}" srcOrd="0" destOrd="0" presId="urn:microsoft.com/office/officeart/2018/2/layout/IconVerticalSolidList"/>
    <dgm:cxn modelId="{1843337E-90D2-4BE1-B08D-BA3542D8677A}" type="presOf" srcId="{BE362D9B-BCD2-472E-91E1-9F888556D56F}" destId="{6CCB5274-217C-4E0A-9BD6-AA917E4C0C7B}" srcOrd="0" destOrd="0" presId="urn:microsoft.com/office/officeart/2018/2/layout/IconVerticalSolidList"/>
    <dgm:cxn modelId="{EA72A488-3017-441D-A117-0F64D7B2843A}" srcId="{7E10D663-96E7-4C2F-B599-D2095933F684}" destId="{BE362D9B-BCD2-472E-91E1-9F888556D56F}" srcOrd="2" destOrd="0" parTransId="{184864E6-9D46-4AAC-957E-009BA8206465}" sibTransId="{1B1DD168-A8C9-47E6-BD26-B52A40D20689}"/>
    <dgm:cxn modelId="{610014A5-CD0C-41C8-ABC1-7E5E5BB45E88}" type="presOf" srcId="{9BFCC6A3-230C-450B-BBA1-136C866980F3}" destId="{A8F11788-72AD-4A83-8A97-8A1BEB0C6159}" srcOrd="0" destOrd="0" presId="urn:microsoft.com/office/officeart/2018/2/layout/IconVerticalSolidList"/>
    <dgm:cxn modelId="{84CADDAA-DA58-4DCA-99D9-D39708E16C22}" srcId="{7E10D663-96E7-4C2F-B599-D2095933F684}" destId="{9BFCC6A3-230C-450B-BBA1-136C866980F3}" srcOrd="3" destOrd="0" parTransId="{ECE45F44-0357-409C-A534-55420EFBAA19}" sibTransId="{D5D1C61C-8C95-426F-B4C4-6E76B2117BE0}"/>
    <dgm:cxn modelId="{EA562DC6-1AAF-4D0A-B040-8E41C0A4BBA8}" type="presOf" srcId="{4166248B-B3D8-4D1C-80C6-50ACB06BC7E2}" destId="{54DAD819-E30E-4E0B-B82B-9142C883B85F}" srcOrd="0" destOrd="0" presId="urn:microsoft.com/office/officeart/2018/2/layout/IconVerticalSolidList"/>
    <dgm:cxn modelId="{3B9168CF-3FFA-4605-B5D5-085E61A3B9A1}" srcId="{7E10D663-96E7-4C2F-B599-D2095933F684}" destId="{B9F8D441-A7DB-4E45-99FF-ED4EA928996F}" srcOrd="0" destOrd="0" parTransId="{521D8D52-96E0-47D5-981E-81A81FDDACD2}" sibTransId="{025C9656-4D2D-44F2-9204-DD7B80CB113B}"/>
    <dgm:cxn modelId="{458CD6BE-77F2-4E20-B637-5C0405018746}" type="presParOf" srcId="{26D9C1BE-881A-4FF8-B998-A13BFEE61538}" destId="{3C31D49B-2575-48C9-A256-EB0DCED574E1}" srcOrd="0" destOrd="0" presId="urn:microsoft.com/office/officeart/2018/2/layout/IconVerticalSolidList"/>
    <dgm:cxn modelId="{809310D6-D11E-4A3F-B526-7732582B40FC}" type="presParOf" srcId="{3C31D49B-2575-48C9-A256-EB0DCED574E1}" destId="{C4BE46A8-C327-40CE-9F8A-664266FA5C4E}" srcOrd="0" destOrd="0" presId="urn:microsoft.com/office/officeart/2018/2/layout/IconVerticalSolidList"/>
    <dgm:cxn modelId="{10C74502-A7DA-472F-8468-44CF326B9F52}" type="presParOf" srcId="{3C31D49B-2575-48C9-A256-EB0DCED574E1}" destId="{24064201-213F-4C73-9FFE-6D9C689F5E77}" srcOrd="1" destOrd="0" presId="urn:microsoft.com/office/officeart/2018/2/layout/IconVerticalSolidList"/>
    <dgm:cxn modelId="{E980F270-B906-4359-8F84-F2C3D1AC3728}" type="presParOf" srcId="{3C31D49B-2575-48C9-A256-EB0DCED574E1}" destId="{6FA0CE02-6B19-4818-A04B-1448472BD307}" srcOrd="2" destOrd="0" presId="urn:microsoft.com/office/officeart/2018/2/layout/IconVerticalSolidList"/>
    <dgm:cxn modelId="{0C51AF4A-43C2-455A-93D7-AC04915AE8F4}" type="presParOf" srcId="{3C31D49B-2575-48C9-A256-EB0DCED574E1}" destId="{11D55409-26CE-409C-9B7E-27EE9119A57B}" srcOrd="3" destOrd="0" presId="urn:microsoft.com/office/officeart/2018/2/layout/IconVerticalSolidList"/>
    <dgm:cxn modelId="{B9E2C200-0B53-4011-A3F6-387AC511ED81}" type="presParOf" srcId="{26D9C1BE-881A-4FF8-B998-A13BFEE61538}" destId="{DF2CB66E-3220-43C4-8F5B-F71F6701B35B}" srcOrd="1" destOrd="0" presId="urn:microsoft.com/office/officeart/2018/2/layout/IconVerticalSolidList"/>
    <dgm:cxn modelId="{DAE58BED-C62F-40D0-936D-6C40A2C47ED4}" type="presParOf" srcId="{26D9C1BE-881A-4FF8-B998-A13BFEE61538}" destId="{D9561F37-A354-4022-B7BF-4C3760BD642E}" srcOrd="2" destOrd="0" presId="urn:microsoft.com/office/officeart/2018/2/layout/IconVerticalSolidList"/>
    <dgm:cxn modelId="{FDF271D8-5C49-41A2-B36E-8FD98C6419DD}" type="presParOf" srcId="{D9561F37-A354-4022-B7BF-4C3760BD642E}" destId="{29E9BC7C-7C09-4DB7-B115-3D78EE01263F}" srcOrd="0" destOrd="0" presId="urn:microsoft.com/office/officeart/2018/2/layout/IconVerticalSolidList"/>
    <dgm:cxn modelId="{485356AB-88BC-4E9A-ADE0-1AEBEF6F1ADB}" type="presParOf" srcId="{D9561F37-A354-4022-B7BF-4C3760BD642E}" destId="{42D905BF-4DA5-4F54-ACDC-43B34DB5D809}" srcOrd="1" destOrd="0" presId="urn:microsoft.com/office/officeart/2018/2/layout/IconVerticalSolidList"/>
    <dgm:cxn modelId="{261A0E92-EDE4-46B1-9E16-412364042184}" type="presParOf" srcId="{D9561F37-A354-4022-B7BF-4C3760BD642E}" destId="{514B8343-BF5F-4697-9AEA-6880AFD14F62}" srcOrd="2" destOrd="0" presId="urn:microsoft.com/office/officeart/2018/2/layout/IconVerticalSolidList"/>
    <dgm:cxn modelId="{CE672693-0F35-4F69-9FE9-2E364CD7B8DC}" type="presParOf" srcId="{D9561F37-A354-4022-B7BF-4C3760BD642E}" destId="{54DAD819-E30E-4E0B-B82B-9142C883B85F}" srcOrd="3" destOrd="0" presId="urn:microsoft.com/office/officeart/2018/2/layout/IconVerticalSolidList"/>
    <dgm:cxn modelId="{A805560F-4A24-4504-BFFB-9B51B10921F8}" type="presParOf" srcId="{26D9C1BE-881A-4FF8-B998-A13BFEE61538}" destId="{20CF9838-4BCA-439D-965C-BD7D216C4B54}" srcOrd="3" destOrd="0" presId="urn:microsoft.com/office/officeart/2018/2/layout/IconVerticalSolidList"/>
    <dgm:cxn modelId="{79342EA2-3DBE-402F-ACDC-462938FF95B8}" type="presParOf" srcId="{26D9C1BE-881A-4FF8-B998-A13BFEE61538}" destId="{9B27B276-CA5B-439C-B099-B62B1895B2CD}" srcOrd="4" destOrd="0" presId="urn:microsoft.com/office/officeart/2018/2/layout/IconVerticalSolidList"/>
    <dgm:cxn modelId="{1BEFBC98-20F5-4B13-B035-640F2E5AE70F}" type="presParOf" srcId="{9B27B276-CA5B-439C-B099-B62B1895B2CD}" destId="{57FAA4FC-5977-4A46-8F9D-124AE5531C65}" srcOrd="0" destOrd="0" presId="urn:microsoft.com/office/officeart/2018/2/layout/IconVerticalSolidList"/>
    <dgm:cxn modelId="{0070100C-2EB8-4589-8A6B-70F80C8D84ED}" type="presParOf" srcId="{9B27B276-CA5B-439C-B099-B62B1895B2CD}" destId="{51ACB2DB-FBF2-4E15-82FD-42FFECC233B3}" srcOrd="1" destOrd="0" presId="urn:microsoft.com/office/officeart/2018/2/layout/IconVerticalSolidList"/>
    <dgm:cxn modelId="{18BACCC7-DC34-42C0-817E-8D10BEED0E75}" type="presParOf" srcId="{9B27B276-CA5B-439C-B099-B62B1895B2CD}" destId="{E32530EF-5F84-4B08-A999-81BB15E3B0CA}" srcOrd="2" destOrd="0" presId="urn:microsoft.com/office/officeart/2018/2/layout/IconVerticalSolidList"/>
    <dgm:cxn modelId="{066E3D84-8306-49EF-B2CC-949BF93E51E1}" type="presParOf" srcId="{9B27B276-CA5B-439C-B099-B62B1895B2CD}" destId="{6CCB5274-217C-4E0A-9BD6-AA917E4C0C7B}" srcOrd="3" destOrd="0" presId="urn:microsoft.com/office/officeart/2018/2/layout/IconVerticalSolidList"/>
    <dgm:cxn modelId="{A25331A0-EA7A-451D-8190-ECB5C44717DB}" type="presParOf" srcId="{26D9C1BE-881A-4FF8-B998-A13BFEE61538}" destId="{4960DFC3-981C-49F5-A802-885CA1314EAB}" srcOrd="5" destOrd="0" presId="urn:microsoft.com/office/officeart/2018/2/layout/IconVerticalSolidList"/>
    <dgm:cxn modelId="{A49E4796-C1E8-4FD6-9D3C-F1551EC57F5A}" type="presParOf" srcId="{26D9C1BE-881A-4FF8-B998-A13BFEE61538}" destId="{D314C7D0-8EAE-4560-BAC6-20CAEADC6227}" srcOrd="6" destOrd="0" presId="urn:microsoft.com/office/officeart/2018/2/layout/IconVerticalSolidList"/>
    <dgm:cxn modelId="{9E98FFB7-C742-43BF-8DF6-D0F9D4BF5D2F}" type="presParOf" srcId="{D314C7D0-8EAE-4560-BAC6-20CAEADC6227}" destId="{0D850994-E55B-4E97-9903-8D920C56048C}" srcOrd="0" destOrd="0" presId="urn:microsoft.com/office/officeart/2018/2/layout/IconVerticalSolidList"/>
    <dgm:cxn modelId="{F90FA1A0-54AA-4F51-9E22-B32BB3FF0733}" type="presParOf" srcId="{D314C7D0-8EAE-4560-BAC6-20CAEADC6227}" destId="{F5EE2B9E-F757-492E-B45F-A2B9CA3C4932}" srcOrd="1" destOrd="0" presId="urn:microsoft.com/office/officeart/2018/2/layout/IconVerticalSolidList"/>
    <dgm:cxn modelId="{14E48220-2422-4B74-A5D0-3B06733D593F}" type="presParOf" srcId="{D314C7D0-8EAE-4560-BAC6-20CAEADC6227}" destId="{1CB6C131-FAEF-46AB-8B81-CE002718B7F0}" srcOrd="2" destOrd="0" presId="urn:microsoft.com/office/officeart/2018/2/layout/IconVerticalSolidList"/>
    <dgm:cxn modelId="{98F95514-101A-4623-B30C-6E606A7F6C86}" type="presParOf" srcId="{D314C7D0-8EAE-4560-BAC6-20CAEADC6227}" destId="{A8F11788-72AD-4A83-8A97-8A1BEB0C61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E46A8-C327-40CE-9F8A-664266FA5C4E}">
      <dsp:nvSpPr>
        <dsp:cNvPr id="0" name=""/>
        <dsp:cNvSpPr/>
      </dsp:nvSpPr>
      <dsp:spPr>
        <a:xfrm>
          <a:off x="0" y="2442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64201-213F-4C73-9FFE-6D9C689F5E77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55409-26CE-409C-9B7E-27EE9119A57B}">
      <dsp:nvSpPr>
        <dsp:cNvPr id="0" name=""/>
        <dsp:cNvSpPr/>
      </dsp:nvSpPr>
      <dsp:spPr>
        <a:xfrm>
          <a:off x="1429899" y="2442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“Gestalt” is German for “unified whole”</a:t>
          </a:r>
        </a:p>
      </dsp:txBody>
      <dsp:txXfrm>
        <a:off x="1429899" y="2442"/>
        <a:ext cx="3455303" cy="1238008"/>
      </dsp:txXfrm>
    </dsp:sp>
    <dsp:sp modelId="{29E9BC7C-7C09-4DB7-B115-3D78EE01263F}">
      <dsp:nvSpPr>
        <dsp:cNvPr id="0" name=""/>
        <dsp:cNvSpPr/>
      </dsp:nvSpPr>
      <dsp:spPr>
        <a:xfrm>
          <a:off x="0" y="1549953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905BF-4DA5-4F54-ACDC-43B34DB5D80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AD819-E30E-4E0B-B82B-9142C883B85F}">
      <dsp:nvSpPr>
        <dsp:cNvPr id="0" name=""/>
        <dsp:cNvSpPr/>
      </dsp:nvSpPr>
      <dsp:spPr>
        <a:xfrm>
          <a:off x="1429899" y="1549953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Early 20</a:t>
          </a:r>
          <a:r>
            <a:rPr lang="en-US" sz="1700" kern="1200" baseline="30000" dirty="0"/>
            <a:t>th</a:t>
          </a:r>
          <a:r>
            <a:rPr lang="en-US" sz="1700" kern="1200" dirty="0"/>
            <a:t> century German psychologists Wertheimer, Koffka &amp; Kohler</a:t>
          </a:r>
        </a:p>
      </dsp:txBody>
      <dsp:txXfrm>
        <a:off x="1429899" y="1549953"/>
        <a:ext cx="3455303" cy="1238008"/>
      </dsp:txXfrm>
    </dsp:sp>
    <dsp:sp modelId="{57FAA4FC-5977-4A46-8F9D-124AE5531C65}">
      <dsp:nvSpPr>
        <dsp:cNvPr id="0" name=""/>
        <dsp:cNvSpPr/>
      </dsp:nvSpPr>
      <dsp:spPr>
        <a:xfrm>
          <a:off x="0" y="3097464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CB2DB-FBF2-4E15-82FD-42FFECC233B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B5274-217C-4E0A-9BD6-AA917E4C0C7B}">
      <dsp:nvSpPr>
        <dsp:cNvPr id="0" name=""/>
        <dsp:cNvSpPr/>
      </dsp:nvSpPr>
      <dsp:spPr>
        <a:xfrm>
          <a:off x="1429899" y="309746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do our brains use perception and our past experiences to make sense of sometimes chaotic reality?</a:t>
          </a:r>
        </a:p>
      </dsp:txBody>
      <dsp:txXfrm>
        <a:off x="1429899" y="3097464"/>
        <a:ext cx="3455303" cy="1238008"/>
      </dsp:txXfrm>
    </dsp:sp>
    <dsp:sp modelId="{0D850994-E55B-4E97-9903-8D920C56048C}">
      <dsp:nvSpPr>
        <dsp:cNvPr id="0" name=""/>
        <dsp:cNvSpPr/>
      </dsp:nvSpPr>
      <dsp:spPr>
        <a:xfrm>
          <a:off x="0" y="4644974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E2B9E-F757-492E-B45F-A2B9CA3C4932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11788-72AD-4A83-8A97-8A1BEB0C6159}">
      <dsp:nvSpPr>
        <dsp:cNvPr id="0" name=""/>
        <dsp:cNvSpPr/>
      </dsp:nvSpPr>
      <dsp:spPr>
        <a:xfrm>
          <a:off x="1429899" y="464497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Designers use “Gestalt Principles” in advertising, web design, data viz, etc.</a:t>
          </a:r>
        </a:p>
      </dsp:txBody>
      <dsp:txXfrm>
        <a:off x="1429899" y="4644974"/>
        <a:ext cx="3455303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2/20/2020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1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Continuation:</a:t>
            </a:r>
            <a:r>
              <a:rPr lang="en-US" baseline="0" dirty="0"/>
              <a:t> be aware of audience assumptions about continuation, even when it does not exist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0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596077-5166-4CBD-B347-54C6AEE79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54" r="5150"/>
          <a:stretch/>
        </p:blipFill>
        <p:spPr bwMode="gray"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F14E2-37A9-4D39-B916-DC1D5C9B6C99}"/>
              </a:ext>
            </a:extLst>
          </p:cNvPr>
          <p:cNvSpPr/>
          <p:nvPr/>
        </p:nvSpPr>
        <p:spPr bwMode="gray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FAFB6-26AF-42D0-9AFD-7653A33D683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46C0F6D-FF29-EF40-B945-A43434082DCF}" type="datetime1">
              <a:rPr lang="en-US" smtClean="0"/>
              <a:t>2/20/2020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FCF61-F3BE-403F-A717-AED28A2EB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355196" y="5760556"/>
            <a:ext cx="2197554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0ED-F341-9B44-B25A-B095DC1847D9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4400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583647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38783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8558" y="4405085"/>
            <a:ext cx="2606040" cy="150041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3287483" y="4405085"/>
            <a:ext cx="2606040" cy="1500413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Type 14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087834" y="4405085"/>
            <a:ext cx="2606040" cy="1500413"/>
          </a:xfrm>
        </p:spPr>
        <p:txBody>
          <a:bodyPr/>
          <a:lstStyle>
            <a:lvl1pPr>
              <a:buNone/>
              <a:defRPr sz="1400"/>
            </a:lvl1pPr>
            <a:lvl2pPr>
              <a:defRPr sz="11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527FE76-EAF5-46DF-A8B1-057E2E101E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659" y="3868738"/>
            <a:ext cx="260604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3AD66D5-CC76-4534-BE48-B2161A8ED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7484" y="3868738"/>
            <a:ext cx="260604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AF64BB-0F19-406C-A38C-9774B21BA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7834" y="3868738"/>
            <a:ext cx="260604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14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71297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D913-FA8F-4041-B8E0-31D7DFAB533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164592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9"/>
            <a:ext cx="164592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9"/>
            <a:ext cx="164592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9"/>
            <a:ext cx="164592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9"/>
            <a:ext cx="164592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598958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6A59-F7D2-6A4D-BE52-4C75C405AAF2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057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828799"/>
            <a:ext cx="2057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828799"/>
            <a:ext cx="20574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828799"/>
            <a:ext cx="20574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053544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2951-FAA4-4D45-8759-C25C272B05CF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81008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3A34-4886-6341-907E-3CF96107BEB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828801"/>
            <a:ext cx="41148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828798"/>
            <a:ext cx="41148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2492372"/>
            <a:ext cx="41148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2492372"/>
            <a:ext cx="41148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481053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142A-C9ED-F248-9FC9-0189019F680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93247" y="1828800"/>
            <a:ext cx="4178753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4470400"/>
            <a:ext cx="2688771" cy="1435100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572000" y="1828800"/>
            <a:ext cx="428625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4470400"/>
            <a:ext cx="2688336" cy="1435100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A3C5B-39A6-4B75-B13C-0F503152CA07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58915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0"/>
            <a:ext cx="2832354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0BCB-8288-9D4D-9EBF-F69601F6512F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41" y="3873724"/>
            <a:ext cx="1558019" cy="2031776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214799" y="1828800"/>
            <a:ext cx="2832354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134" y="3873724"/>
            <a:ext cx="1558019" cy="2031776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050554" y="1835374"/>
            <a:ext cx="2832354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889" y="3873724"/>
            <a:ext cx="1558019" cy="2031776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E12A9-0F8D-4398-85E1-B30CEE358CFA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571358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1"/>
            <a:ext cx="211455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8F8A-0676-B34E-8A58-0EE149B6B11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500313" y="1828801"/>
            <a:ext cx="2118122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618434" y="1826531"/>
            <a:ext cx="2116336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6732985" y="1826531"/>
            <a:ext cx="2125266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257" y="2971800"/>
            <a:ext cx="1096055" cy="1439408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379" y="2971800"/>
            <a:ext cx="1096055" cy="1439408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14" y="2971800"/>
            <a:ext cx="1096055" cy="1439408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195" y="2971800"/>
            <a:ext cx="1096055" cy="1439408"/>
          </a:xfrm>
          <a:solidFill>
            <a:schemeClr val="accent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46FB58-FC63-4566-A85A-FFE982D1BBB2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77722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85762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D728-38EF-8B46-B5F2-14915580E6B1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082842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3779921" y="1826532"/>
            <a:ext cx="168021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5477001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7174081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700790"/>
            <a:ext cx="837520" cy="1099883"/>
          </a:xfrm>
          <a:solidFill>
            <a:schemeClr val="tx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2" y="2700790"/>
            <a:ext cx="837520" cy="1099883"/>
          </a:xfr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2" y="2700790"/>
            <a:ext cx="837520" cy="1099883"/>
          </a:xfr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700790"/>
            <a:ext cx="837520" cy="1099883"/>
          </a:xfr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700790"/>
            <a:ext cx="837520" cy="1099883"/>
          </a:xfr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66648-7D79-47FB-9296-5A4F029FE3A5}"/>
              </a:ext>
            </a:extLst>
          </p:cNvPr>
          <p:cNvSpPr/>
          <p:nvPr userDrawn="1"/>
        </p:nvSpPr>
        <p:spPr bwMode="gray">
          <a:xfrm>
            <a:off x="9256030" y="0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435569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4BDB-E483-4A4F-848D-14271EE97A2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7"/>
            <a:ext cx="164592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8"/>
            <a:ext cx="164592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8"/>
            <a:ext cx="164592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8"/>
            <a:ext cx="164592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8"/>
            <a:ext cx="164592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1553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1631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01709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11787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490800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4155B0-849C-4295-B9A3-289B82E6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5" r="2208"/>
          <a:stretch/>
        </p:blipFill>
        <p:spPr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E36F7-040C-4CF7-A4F3-566C1FB93D13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2C5A5-93D8-46FA-9FF4-4D3FFCD216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FC88B3-188D-304E-97D7-D16C4AA1224A}" type="datetime1">
              <a:rPr lang="en-US" smtClean="0"/>
              <a:t>2/20/2020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F7D124-5D39-4F61-B959-7373F2C76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355196" y="5760556"/>
            <a:ext cx="2197554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216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9E5A-BDCC-474C-9CC4-CECDCB1DD9A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3088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3223758"/>
            <a:ext cx="1273088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4586060"/>
            <a:ext cx="1273088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861456"/>
            <a:ext cx="7116876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3242808"/>
            <a:ext cx="7116876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4624161"/>
            <a:ext cx="7116876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18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64134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65D4-2452-3343-B29C-9CAEB7F9A3A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5588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887905"/>
            <a:ext cx="1275588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3914354"/>
            <a:ext cx="1275588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861456"/>
            <a:ext cx="7145792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888302"/>
            <a:ext cx="7145792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3914354"/>
            <a:ext cx="7145792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4940802"/>
            <a:ext cx="1275588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4940406"/>
            <a:ext cx="7145792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779850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0426A-D2AA-B841-A172-998EF7C59AF0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861456"/>
            <a:ext cx="787853" cy="768096"/>
          </a:xfrm>
          <a:solidFill>
            <a:schemeClr val="tx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681880"/>
            <a:ext cx="787853" cy="768096"/>
          </a:xfrm>
          <a:solidFill>
            <a:schemeClr val="accent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502304"/>
            <a:ext cx="787853" cy="768096"/>
          </a:xfrm>
          <a:solidFill>
            <a:schemeClr val="accent4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22" y="1861456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3" y="2679568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3" y="3497680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6" y="4322728"/>
            <a:ext cx="787853" cy="768096"/>
          </a:xfrm>
          <a:solidFill>
            <a:schemeClr val="accent1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22" y="4315792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6" y="5143150"/>
            <a:ext cx="787853" cy="768096"/>
          </a:xfrm>
          <a:solidFill>
            <a:srgbClr val="A22B38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3" y="5133905"/>
            <a:ext cx="7633607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510628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ADEA-1268-684E-990E-6D1107CCDE98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6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242808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4624161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18288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6468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5144-D549-764A-BC72-2369083EF94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7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89431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917405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945380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242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EA86-E1B3-D840-96B4-2D75FC7D080D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8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696210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530962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365714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5200468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18241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2132-F380-0E4A-AAEB-72E7D47151BB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84947" y="2975656"/>
            <a:ext cx="2374106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B1205-F6CA-461E-A799-04C4F035F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22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61B4F-A22C-4FAB-B7F3-23701D727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98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59ED8-1ABF-4D47-BAF7-C67D0BDC3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53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57337-C88C-4212-B107-A55E4CB49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9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825D86-6339-4FA5-BF31-FB0E1B56D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9" r="2944"/>
          <a:stretch/>
        </p:blipFill>
        <p:spPr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8CB145-5EA2-754D-8CDE-BD68346B91AE}" type="datetime1">
              <a:rPr lang="en-US" smtClean="0"/>
              <a:t>2/20/2020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E20C-6241-49CC-8812-6F1CC55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355196" y="5760556"/>
            <a:ext cx="2197554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12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EE5D-051C-45D5-9592-10BF4C2E1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2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5762" y="1104901"/>
            <a:ext cx="4033838" cy="28527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5762" y="4122058"/>
            <a:ext cx="4033838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00575" y="0"/>
            <a:ext cx="4733925" cy="6858000"/>
          </a:xfrm>
          <a:blipFill>
            <a:blip r:embed="rId2"/>
            <a:stretch>
              <a:fillRect r="-17304"/>
            </a:stretch>
          </a:blipFill>
        </p:spPr>
        <p:txBody>
          <a:bodyPr tIns="548640" anchor="t" anchorCtr="0"/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23066-572C-47D2-B034-A9F4718AC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427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DD5A-027B-5049-9814-0E9AF1E2F97C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A9624-F28A-458F-88EF-3F184856C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2" y="2501312"/>
            <a:ext cx="4415796" cy="18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622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3904343"/>
            <a:ext cx="5383666" cy="482887"/>
          </a:xfrm>
        </p:spPr>
        <p:txBody>
          <a:bodyPr anchor="ctr"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403956"/>
            <a:ext cx="5383666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4899871"/>
            <a:ext cx="5383666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6922A-983B-4BA1-9404-083625C6FFF9}"/>
              </a:ext>
            </a:extLst>
          </p:cNvPr>
          <p:cNvSpPr txBox="1"/>
          <p:nvPr userDrawn="1"/>
        </p:nvSpPr>
        <p:spPr bwMode="gray">
          <a:xfrm>
            <a:off x="371474" y="2535053"/>
            <a:ext cx="20261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/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88031-B09C-4308-AD99-6FA427183E5B}"/>
              </a:ext>
            </a:extLst>
          </p:cNvPr>
          <p:cNvSpPr txBox="1"/>
          <p:nvPr userDrawn="1"/>
        </p:nvSpPr>
        <p:spPr bwMode="gray">
          <a:xfrm>
            <a:off x="385761" y="3134422"/>
            <a:ext cx="22922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Contact information: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0A336-58A6-4623-B17E-F3C92AE57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66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661203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152146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1870010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42261421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509713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C1AD-BCFF-4C60-B38F-2D8A8ED99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31F3A-5206-493F-B0DA-F2C7A4A1A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FC03C-5247-4DB1-A441-40A8A4970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2E328-79C8-4974-87E6-D714C4C8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3D50D-59A2-4AD7-8786-ABA719BA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4324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5893"/>
            <a:ext cx="9144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solidFill>
                  <a:schemeClr val="bg1"/>
                </a:solidFill>
              </a:defRPr>
            </a:lvl1pPr>
          </a:lstStyle>
          <a:p>
            <a:pPr lvl="0"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8AB7FC00-CAEB-4AC6-9A32-953D75FDB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196" y="5760556"/>
            <a:ext cx="2197555" cy="71644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3E926-4D19-4F32-8112-EB03CC209DF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E1A88B-A652-8F44-A5F9-5E71904FF2E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CF5D8-A7D2-44FE-998F-D0C95902ED42}"/>
              </a:ext>
            </a:extLst>
          </p:cNvPr>
          <p:cNvSpPr/>
          <p:nvPr userDrawn="1"/>
        </p:nvSpPr>
        <p:spPr bwMode="gray">
          <a:xfrm>
            <a:off x="9163022" y="0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4 STEPS to customizing this title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presentation title placeholder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Select white gradient overlay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Click on Picture icon in center of picture placeholder &gt; Navigate to image &gt; Insert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Right click on Slide Thumbnail &gt; Hit Reset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82037-743A-43E9-AF64-DF4B49C731C9}"/>
              </a:ext>
            </a:extLst>
          </p:cNvPr>
          <p:cNvSpPr/>
          <p:nvPr userDrawn="1"/>
        </p:nvSpPr>
        <p:spPr bwMode="gray">
          <a:xfrm>
            <a:off x="11347423" y="0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 dirty="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3691216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EA13-EA29-4D93-BC6B-6E630FD0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4078-7153-4AEC-80B8-F4ECC43B9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638EE-8710-4F94-B8BC-5113D4BD7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81F5B-1132-4036-AC49-51E7EB01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1681B-DA61-4793-A1CD-FB81E639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0743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AEDD-7058-480F-B1D9-1899E0F6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5CC2E-FBF5-4872-A7D8-977D8FFB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F2C1D-F22E-4CE1-948C-DFFCE334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0495-D255-4EBC-96C2-C7FA77B7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43D5-1D6E-40BC-911A-5B0FF119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87399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89D5-6F3A-42E0-B7A5-884E2F30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27E8-8E92-47D5-AF66-CD51F18B6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EB9EB-75B3-44B0-BB89-9358A097C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984D9-C050-4DA6-AACA-4EB948C3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2F470-B039-4888-B8E6-DAC6C372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B5C20-DCA8-48B8-B076-8CB345DC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67144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E031-7763-4736-9E92-1432875B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83862-5BE4-4AF0-9B46-8FDA57532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ECFD3-D772-4468-9EFA-8092DC22B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2E548-4113-418D-9B9A-5507E6142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53776E-AE9D-475F-9CDF-A7F6E6588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572CB-A514-4D74-8A17-013D9A26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1202E9-5B81-4787-A5ED-E0783E34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84559-F06A-4736-BEE6-BAD913E0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0851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CCB5-4AEE-4D68-B6B9-90D60FE5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70306-8C63-4277-893E-BE1C07AB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5258-962B-314A-8144-01713EA42D4B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51093-93A6-4F3C-9CC5-F3E13D1F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831F1-EFFD-4402-8E3E-14F8DA37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944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2FE5D-E9A7-4F5F-938B-0342ECDD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66C5A-0C4E-4828-B7A2-A6922A7B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86DC8-85B8-497B-86C2-385D639F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70871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A560-29DA-4B8F-B5C3-29386C86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1B940-4E2F-43A4-AE1C-DD4B4FDD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A9AE2-FDFE-43AF-9B0D-19B7B2AE7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44A3D-6731-43D1-B7D9-603DE6E7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5511F-3CDE-48A2-85B3-1820B69E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769E0-F0DD-4F39-8A79-A6FE7C46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5987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7E6D-519C-4C8C-A2D4-55D361D8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2C7B0B-0906-4187-AB03-2CD2E856B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A6036-1DE7-4D5F-8DCD-92D885127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6436D-FE65-4968-82AA-FFA87C8E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F9115-BC20-4B80-BEFA-4B387934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2B4EB-9CAF-4695-AC53-9CB456FE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04457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AB65-2C89-4EB3-A525-5A4F49B4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F155F-55FA-4974-B408-B1798D21E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94459-BAC3-493C-A871-2257C691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282BA-8BC2-4A3E-8ECA-A9A8C1A9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DE76C-EBEE-4C78-9B6B-AA0690F6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24219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190AA-F3B0-40DC-822E-692655861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78795-5604-45A5-B9FD-FBC52A8D5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B0630-3E84-4FE8-9811-5DB1F43E2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498A1-4244-4B0E-9AED-7618D066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FA8F-B5FE-4FE9-95A5-9A913289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4858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9157089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FAFB6-26AF-42D0-9AFD-7653A33D683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46C0F6D-FF29-EF40-B945-A43434082DCF}" type="datetime1">
              <a:rPr lang="en-US" smtClean="0"/>
              <a:t>2/20/2020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FCF61-F3BE-403F-A717-AED28A2EB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355196" y="5760556"/>
            <a:ext cx="2197554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3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ADEA-1268-684E-990E-6D1107CCDE98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6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242808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4624161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22975" y="1862138"/>
            <a:ext cx="2832100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18288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1366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2951-FAA4-4D45-8759-C25C272B05CF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9595760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D913-FA8F-4041-B8E0-31D7DFAB533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164592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9"/>
            <a:ext cx="164592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9"/>
            <a:ext cx="164592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9"/>
            <a:ext cx="164592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9"/>
            <a:ext cx="164592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9005589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08C2-2240-0640-AF9B-ECF7893AC15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7498771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937131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00486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5167848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5373239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47F0-CC69-5347-9C2C-7BEDBA73FFF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0538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47F0-CC69-5347-9C2C-7BEDBA73FFF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976541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6860585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3904343"/>
            <a:ext cx="5383666" cy="482887"/>
          </a:xfrm>
        </p:spPr>
        <p:txBody>
          <a:bodyPr anchor="ctr"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403956"/>
            <a:ext cx="5383666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4899871"/>
            <a:ext cx="5383666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6922A-983B-4BA1-9404-083625C6FFF9}"/>
              </a:ext>
            </a:extLst>
          </p:cNvPr>
          <p:cNvSpPr txBox="1"/>
          <p:nvPr userDrawn="1"/>
        </p:nvSpPr>
        <p:spPr bwMode="gray">
          <a:xfrm>
            <a:off x="371474" y="2535053"/>
            <a:ext cx="20261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/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88031-B09C-4308-AD99-6FA427183E5B}"/>
              </a:ext>
            </a:extLst>
          </p:cNvPr>
          <p:cNvSpPr txBox="1"/>
          <p:nvPr userDrawn="1"/>
        </p:nvSpPr>
        <p:spPr bwMode="gray">
          <a:xfrm>
            <a:off x="385761" y="3134422"/>
            <a:ext cx="22922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Contact information: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0A336-58A6-4623-B17E-F3C92AE57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1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AE-936D-7547-868E-5C8FE425E629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1118283"/>
            <a:ext cx="4126706" cy="492125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118283"/>
            <a:ext cx="4229100" cy="492125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00854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5258-962B-314A-8144-01713EA42D4B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6486983"/>
            <a:ext cx="45924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0606B5-5043-498C-87F8-8BBBE243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0388" y="6486983"/>
            <a:ext cx="5314950" cy="365125"/>
          </a:xfrm>
        </p:spPr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8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08C2-2240-0640-AF9B-ECF7893AC15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468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B70EC13-D34A-4B4D-9F6C-7DF008E49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5" y="0"/>
            <a:ext cx="848677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5" y="1825625"/>
            <a:ext cx="8486775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7386866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100388" y="6486983"/>
            <a:ext cx="53149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6486983"/>
            <a:ext cx="4068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FBD12F-70CE-4189-B019-73D6EAD2C6E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0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  <p:sldLayoutId id="2147483903" r:id="rId34"/>
    <p:sldLayoutId id="2147483904" r:id="rId35"/>
    <p:sldLayoutId id="2147483905" r:id="rId36"/>
    <p:sldLayoutId id="2147483906" r:id="rId37"/>
    <p:sldLayoutId id="2147483907" r:id="rId3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800"/>
        </a:spcBef>
        <a:spcAft>
          <a:spcPts val="450"/>
        </a:spcAft>
        <a:buFont typeface="Arial" panose="020B0604020202020204" pitchFamily="34" charset="0"/>
        <a:buChar char="​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98463" indent="-169863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0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2862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5580" userDrawn="1">
          <p15:clr>
            <a:srgbClr val="F26B43"/>
          </p15:clr>
        </p15:guide>
        <p15:guide id="76" pos="192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234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5544" userDrawn="1">
          <p15:clr>
            <a:srgbClr val="F26B43"/>
          </p15:clr>
        </p15:guide>
        <p15:guide id="85" pos="2898" userDrawn="1">
          <p15:clr>
            <a:srgbClr val="FDE53C"/>
          </p15:clr>
        </p15:guide>
        <p15:guide id="86" pos="2016" userDrawn="1">
          <p15:clr>
            <a:srgbClr val="F26B43"/>
          </p15:clr>
        </p15:guide>
        <p15:guide id="87" pos="3744" userDrawn="1">
          <p15:clr>
            <a:srgbClr val="F26B43"/>
          </p15:clr>
        </p15:guide>
        <p15:guide id="88" pos="1980" userDrawn="1">
          <p15:clr>
            <a:srgbClr val="F26B43"/>
          </p15:clr>
        </p15:guide>
        <p15:guide id="89" pos="378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9B64BA-B9B1-4C45-ABC7-FF2090DA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C0F63-14D7-40A1-A4DC-7F6C998F2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62E50-0B9E-4B0D-888E-914297366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27CB2-375A-6245-9001-5A03665D4C8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49E83-B62C-4304-B0ED-BBA04A66C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5D625-8731-4BC2-B569-58CC4E720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E8906-D9C0-4019-8471-640606D19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07693" y="6369804"/>
            <a:ext cx="1097116" cy="3420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40B2A2-E6A1-441B-88AE-47643CF6312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94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2" userDrawn="1">
          <p15:clr>
            <a:srgbClr val="FDE53C"/>
          </p15:clr>
        </p15:guide>
        <p15:guide id="2" orient="horz" pos="372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4" pos="5580" userDrawn="1">
          <p15:clr>
            <a:srgbClr val="F26B43"/>
          </p15:clr>
        </p15:guide>
        <p15:guide id="5" pos="192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  <p15:guide id="7" pos="234" userDrawn="1">
          <p15:clr>
            <a:srgbClr val="F26B43"/>
          </p15:clr>
        </p15:guide>
        <p15:guide id="8" orient="horz" pos="240" userDrawn="1">
          <p15:clr>
            <a:srgbClr val="F26B43"/>
          </p15:clr>
        </p15:guide>
        <p15:guide id="9" orient="horz" pos="360" userDrawn="1">
          <p15:clr>
            <a:srgbClr val="F26B43"/>
          </p15:clr>
        </p15:guide>
        <p15:guide id="10" orient="horz" pos="696" userDrawn="1">
          <p15:clr>
            <a:srgbClr val="F26B43"/>
          </p15:clr>
        </p15:guide>
        <p15:guide id="11" orient="horz" pos="2472" userDrawn="1">
          <p15:clr>
            <a:srgbClr val="F26B43"/>
          </p15:clr>
        </p15:guide>
        <p15:guide id="12" orient="horz" pos="4224" userDrawn="1">
          <p15:clr>
            <a:srgbClr val="F26B43"/>
          </p15:clr>
        </p15:guide>
        <p15:guide id="13" pos="5544" userDrawn="1">
          <p15:clr>
            <a:srgbClr val="F26B43"/>
          </p15:clr>
        </p15:guide>
        <p15:guide id="14" pos="2898" userDrawn="1">
          <p15:clr>
            <a:srgbClr val="FDE53C"/>
          </p15:clr>
        </p15:guide>
        <p15:guide id="15" pos="2016" userDrawn="1">
          <p15:clr>
            <a:srgbClr val="F26B43"/>
          </p15:clr>
        </p15:guide>
        <p15:guide id="16" pos="3744" userDrawn="1">
          <p15:clr>
            <a:srgbClr val="F26B43"/>
          </p15:clr>
        </p15:guide>
        <p15:guide id="17" pos="1980" userDrawn="1">
          <p15:clr>
            <a:srgbClr val="F26B43"/>
          </p15:clr>
        </p15:guide>
        <p15:guide id="18" pos="3780" userDrawn="1">
          <p15:clr>
            <a:srgbClr val="F26B43"/>
          </p15:clr>
        </p15:guide>
        <p15:guide id="19" orient="horz" pos="2424" userDrawn="1">
          <p15:clr>
            <a:srgbClr val="F26B43"/>
          </p15:clr>
        </p15:guide>
        <p15:guide id="20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ableau.com/current/pro/desktop/en-us/formatting_create_custom_colors.htm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hyperlink" Target="https://www.google.com/imgres?imgurl=http%3A%2F%2Fwww.adirondackmountainsrealestate.com%2FHegman_Lake_092411_pictographs_Em-Bharath.JPG&amp;imgrefurl=http%3A%2F%2Fwww.adirondackmountainsrealestate.com%2FBoundary_Waters_Hegman_Lake.html&amp;tbnid=buqUbQi5-A8LMM&amp;vet=12ahUKEwiQyOrog7vnAhUO96wKHeueBjUQMygZegQIARA4..i&amp;docid=2uyUxr9mQaqx5M&amp;w=1280&amp;h=747&amp;q=boundary%20waters%20hegman%20lake&amp;ved=2ahUKEwiQyOrog7vnAhUO96wKHeueBjUQMygZegQIARA4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www.google.com/url?sa=i&amp;url=https%3A%2F%2Fwww.youtube.com%2Fwatch%3Fv%3DHPVNWDajj6o&amp;psig=AOvVaw0KROCe0cq2b4kxt8SZx_m9&amp;ust=1581013347205000&amp;source=images&amp;cd=vfe&amp;ved=0CAIQjRxqFwoTCLCXmauEu-cCFQAAAAAdAAAAABAW" TargetMode="External"/><Relationship Id="rId5" Type="http://schemas.openxmlformats.org/officeDocument/2006/relationships/hyperlink" Target="https://www.google.com/imgres?imgurl=https%3A%2F%2Fastrobob.areavoices.com%2Fastrobob%2Fimages%2FHegman_full_picto_VERY_TIGHT.jpg&amp;imgrefurl=https%3A%2F%2Fastrobob.areavoices.com%2F2009%2F09%2F25%2Fthe-mystery-of-the-hegman-lake-pictographs%2F&amp;tbnid=gz48nzWoZM3vxM&amp;vet=12ahUKEwiQyOrog7vnAhUO96wKHeueBjUQMygDegUIARDUAQ..i&amp;docid=UU3gnMozO7JBUM&amp;w=500&amp;h=429&amp;q=boundary%20waters%20hegman%20lake&amp;ved=2ahUKEwiQyOrog7vnAhUO96wKHeueBjUQMygDegUIARDUAQ" TargetMode="Externa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.on24.com/eventRegistration/console/EventConsoleApollo.jsp?&amp;eventid=1518149&amp;sessionid=1&amp;username=&amp;partnerref=&amp;format=fhaudio&amp;mobile=false&amp;flashsupportedmobiledevice=false&amp;helpcenter=false&amp;key=23F7CBEC2ACEC042381210CE392CE24A&amp;text_language_id=en&amp;playerwidth=1000&amp;playerheight=650&amp;overwritelobby=y&amp;eventuserid=181792143&amp;contenttype=A&amp;mediametricsessionid=150521590&amp;mediametricid=2177346&amp;usercd=181792143&amp;mode=launch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event.on24.com/eventRegistration/console/EventConsoleApollo.jsp?&amp;eventid=1518149&amp;sessionid=1&amp;username=&amp;partnerref=&amp;format=fhaudio&amp;mobile=false&amp;flashsupportedmobiledevice=false&amp;helpcenter=false&amp;key=23F7CBEC2ACEC042381210CE392CE24A&amp;text_language_id=en&amp;playerwidth=1000&amp;playerheight=650&amp;overwritelobby=y&amp;eventuserid=181792143&amp;contenttype=A&amp;mediametricsessionid=150521590&amp;mediametricid=2177346&amp;usercd=181792143&amp;mode=launch" TargetMode="Externa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qlik.com/assets/uploads/images/posts/patrik-lundblad/goodchart-xlarge-1200x630.jpg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-blindness.com/coblis-color-blindness-simulator/" TargetMode="Externa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Alana.Deranek@bluecrossmn.com" TargetMode="External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hyperlink" Target="https://en.wikipedia.org/wiki/Gestalt_psychology#Quantum_cognition_model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3FA16239-4EC6-4FEB-AEE0-5399A916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2BE4B43C-E9B9-48A5-95C0-41EA1E9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647552-E486-4A45-A328-46689ABD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9C4D0F7-FB9C-4341-9B3F-AF4194DCF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5856CA2-89DB-45ED-9BAB-A74BF3684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BC28E980-AD8A-409F-B68A-EA8024CAF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4A0B206-8937-487B-B814-6038EA7B6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0F02C1F-CA60-4731-BD94-1DBD2107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46B647C-DB48-4E86-8BAD-FC9373AAD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1E89C26B-6CB2-42D8-8BB3-3E26FED3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60F0CF2-8023-4534-ADC9-A59BEE3FC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9150B67-0A82-4B3E-822F-074379AA4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525671B3-0E8E-4D8A-B0D1-BD3784E8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CCDCC7C-C689-4233-A61E-9004CD690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C538E84F-390F-4BB2-A10A-926A6C365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28E4807-1196-4E27-9169-ABC2C822E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54BEE83-39BF-44E5-85A6-D4CD4E42D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C47F9A38-DBF0-4CDB-BF1E-B6513FCA5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C95025-5AF8-4EE5-BF4C-ED4C3B856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A9F174C7-84C3-4723-A1AE-C812524B5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996D3DB-ACC4-449B-9388-C1A6791FF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eform: Shape 34">
            <a:extLst>
              <a:ext uri="{FF2B5EF4-FFF2-40B4-BE49-F238E27FC236}">
                <a16:creationId xmlns:a16="http://schemas.microsoft.com/office/drawing/2014/main" id="{30AD7924-1265-4ADB-A88C-804B0BD8E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65152" y="1356349"/>
            <a:ext cx="7094232" cy="31729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7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from cognitive science to improve comprehension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Alana Deranek, MBA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February 2020</a:t>
            </a:r>
          </a:p>
        </p:txBody>
      </p:sp>
    </p:spTree>
    <p:extLst>
      <p:ext uri="{BB962C8B-B14F-4D97-AF65-F5344CB8AC3E}">
        <p14:creationId xmlns:p14="http://schemas.microsoft.com/office/powerpoint/2010/main" val="576852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5FA0-1969-45E7-9A23-3174600F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26" y="2043663"/>
            <a:ext cx="4578895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72923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757614-B3A2-443F-B95F-4C33D2A4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should </a:t>
            </a:r>
            <a:r>
              <a:rPr lang="en-US" b="1" u="sng" dirty="0"/>
              <a:t>mean</a:t>
            </a:r>
            <a:r>
              <a:rPr lang="en-US" dirty="0"/>
              <a:t> something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9C444-51BE-413C-8C07-1775731D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11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3" y="4538854"/>
            <a:ext cx="4460100" cy="190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41" y="1393314"/>
            <a:ext cx="81880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color sparingly and predictably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use “compliant” colors for text (need to be dark enough to read)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color for impact, not for fun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space is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 custom color palette in Tableau (</a:t>
            </a:r>
            <a:r>
              <a:rPr lang="en-US" dirty="0" err="1"/>
              <a:t>preferences.tps</a:t>
            </a:r>
            <a:r>
              <a:rPr lang="en-US" dirty="0"/>
              <a:t> file) to maintain consistency</a:t>
            </a:r>
          </a:p>
          <a:p>
            <a:r>
              <a:rPr lang="en-US" sz="1200" dirty="0">
                <a:hlinkClick r:id="rId3"/>
              </a:rPr>
              <a:t>https://help.tableau.com/current/pro/desktop/en-us/formatting_create_custom_colors.htm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1" y="5258309"/>
            <a:ext cx="4102146" cy="118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4639C-5B82-4A94-B091-F4AEEE7D1275}"/>
              </a:ext>
            </a:extLst>
          </p:cNvPr>
          <p:cNvSpPr txBox="1"/>
          <p:nvPr/>
        </p:nvSpPr>
        <p:spPr>
          <a:xfrm>
            <a:off x="41564" y="4156808"/>
            <a:ext cx="5720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a company’s branding guidelines for color:</a:t>
            </a:r>
          </a:p>
        </p:txBody>
      </p:sp>
    </p:spTree>
    <p:extLst>
      <p:ext uri="{BB962C8B-B14F-4D97-AF65-F5344CB8AC3E}">
        <p14:creationId xmlns:p14="http://schemas.microsoft.com/office/powerpoint/2010/main" val="24476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vision deficiency (CVD)</a:t>
            </a:r>
            <a:br>
              <a:rPr lang="en-US" dirty="0"/>
            </a:br>
            <a:r>
              <a:rPr lang="en-US" sz="1800" dirty="0"/>
              <a:t>“Color blind”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2729" y="3434375"/>
            <a:ext cx="5303520" cy="1280160"/>
          </a:xfrm>
          <a:solidFill>
            <a:srgbClr val="EEE9E3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Protanopia (red-blindness)</a:t>
            </a:r>
          </a:p>
          <a:p>
            <a:pPr marL="0" indent="0">
              <a:buNone/>
            </a:pPr>
            <a:r>
              <a:rPr lang="en-US" dirty="0"/>
              <a:t>Protanomaly (red-weakness) </a:t>
            </a:r>
          </a:p>
          <a:p>
            <a:pPr marL="0" indent="0">
              <a:buNone/>
            </a:pPr>
            <a:r>
              <a:rPr lang="en-US" dirty="0"/>
              <a:t>Deuteranopia (green-blindness)</a:t>
            </a:r>
          </a:p>
          <a:p>
            <a:pPr marL="0" indent="0">
              <a:buNone/>
            </a:pPr>
            <a:r>
              <a:rPr lang="en-US" dirty="0"/>
              <a:t>Deuteranomaly (green-weakness)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32729" y="4998606"/>
            <a:ext cx="5303520" cy="1280160"/>
          </a:xfrm>
          <a:solidFill>
            <a:srgbClr val="EEE9E3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Best: avoid stop light colors to symbolize performance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Compromise: add arrows, symbols, context so they make sense without the “stoplight” colors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62" y="4096096"/>
            <a:ext cx="2656114" cy="123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174362" y="5638686"/>
            <a:ext cx="2021662" cy="5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Image result for stoplight">
            <a:extLst>
              <a:ext uri="{FF2B5EF4-FFF2-40B4-BE49-F238E27FC236}">
                <a16:creationId xmlns:a16="http://schemas.microsoft.com/office/drawing/2014/main" id="{83BEB653-8C14-42D4-84E4-352B44DA6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204" y="1528741"/>
            <a:ext cx="1315183" cy="229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7A3FF47-E6E2-4106-8183-81D39C2EDC47}"/>
              </a:ext>
            </a:extLst>
          </p:cNvPr>
          <p:cNvSpPr txBox="1">
            <a:spLocks/>
          </p:cNvSpPr>
          <p:nvPr/>
        </p:nvSpPr>
        <p:spPr>
          <a:xfrm>
            <a:off x="632729" y="1878301"/>
            <a:ext cx="5303520" cy="1280160"/>
          </a:xfrm>
          <a:prstGeom prst="rect">
            <a:avLst/>
          </a:prstGeom>
          <a:solidFill>
            <a:srgbClr val="EEE9E3"/>
          </a:solidFill>
        </p:spPr>
        <p:txBody>
          <a:bodyPr vert="horz" lIns="91440" tIns="9144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Red-green color deficiency affects approximately 8% of males</a:t>
            </a:r>
          </a:p>
        </p:txBody>
      </p:sp>
    </p:spTree>
    <p:extLst>
      <p:ext uri="{BB962C8B-B14F-4D97-AF65-F5344CB8AC3E}">
        <p14:creationId xmlns:p14="http://schemas.microsoft.com/office/powerpoint/2010/main" val="289432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13</a:t>
            </a:fld>
            <a:endParaRPr lang="en-US" dirty="0"/>
          </a:p>
        </p:txBody>
      </p:sp>
      <p:pic>
        <p:nvPicPr>
          <p:cNvPr id="2052" name="Picture 4" descr="Image result for white 80s living room furni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58" y="1461951"/>
            <a:ext cx="3824151" cy="38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5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Waters Canoe Wilderness Area</a:t>
            </a:r>
            <a:br>
              <a:rPr lang="en-US" dirty="0"/>
            </a:br>
            <a:r>
              <a:rPr lang="en-US" sz="1800" dirty="0"/>
              <a:t>Hegman Lake pictographs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 descr="Image result for boundary waters hegman lak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1" y="1865675"/>
            <a:ext cx="476250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oundary waters hegman lak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315" y="3967314"/>
            <a:ext cx="3406614" cy="1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undary waters hegman lak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315" y="1863117"/>
            <a:ext cx="3406614" cy="191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2516" y="6212672"/>
            <a:ext cx="8729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5"/>
              </a:rPr>
              <a:t>https://www.google.com/</a:t>
            </a:r>
            <a:r>
              <a:rPr lang="en-US" sz="600" dirty="0" err="1">
                <a:hlinkClick r:id="rId5"/>
              </a:rPr>
              <a:t>imgres?imgurl</a:t>
            </a:r>
            <a:r>
              <a:rPr lang="en-US" sz="600" dirty="0">
                <a:hlinkClick r:id="rId5"/>
              </a:rPr>
              <a:t>=https%3A%2F%2Fastrobob.areavoices.com%2Fastrobob%2Fimages%2FHegman_full_picto_VERY_TIGHT.jpg&amp;imgrefurl=https%3A%2F%2Fastrobob.areavoices.com%2F2009%2F09%2F25%2Fthe-mystery-of-the-hegman-lake-pictographs%2F&amp;tbnid=gz48nzWoZM3vxM&amp;vet=12ahUKEwiQyOrog7vnAhUO96wKHeueBjUQMygDegUIARDUAQ..i&amp;docid=UU3gnMozO7JBUM&amp;w=500&amp;h=429&amp;q=boundary%20waters%20hegman%20lake&amp;ved=2ahUKEwiQyOrog7vnAhUO96wKHeueBjUQMygDegUIARDUAQ</a:t>
            </a:r>
            <a:endParaRPr lang="en-US" sz="600" dirty="0"/>
          </a:p>
          <a:p>
            <a:r>
              <a:rPr lang="en-US" sz="600" dirty="0">
                <a:hlinkClick r:id="rId6"/>
              </a:rPr>
              <a:t>https://www.google.com/url?sa=i&amp;url=https%3A%2F%2Fwww.youtube.com%2Fwatch%3Fv%3DHPVNWDajj6o&amp;psig=AOvVaw0KROCe0cq2b4kxt8SZx_m9&amp;ust=1581013347205000&amp;source=images&amp;cd=vfe&amp;ved=0CAIQjRxqFwoTCLCXmauEu-cCFQAAAAAdAAAAABAW</a:t>
            </a:r>
            <a:endParaRPr lang="en-US" sz="600" dirty="0"/>
          </a:p>
          <a:p>
            <a:r>
              <a:rPr lang="en-US" sz="600" dirty="0">
                <a:hlinkClick r:id="rId7"/>
              </a:rPr>
              <a:t>https://www.google.com/</a:t>
            </a:r>
            <a:r>
              <a:rPr lang="en-US" sz="600" dirty="0" err="1">
                <a:hlinkClick r:id="rId7"/>
              </a:rPr>
              <a:t>imgres?imgurl</a:t>
            </a:r>
            <a:r>
              <a:rPr lang="en-US" sz="600" dirty="0">
                <a:hlinkClick r:id="rId7"/>
              </a:rPr>
              <a:t>=http%3A%2F%2Fwww.adirondackmountainsrealestate.com%2FHegman_Lake_092411_pictographs_Em-Bharath.JPG&amp;imgrefurl=http%3A%2F%2Fwww.adirondackmountainsrealestate.com%2FBoundary_Waters_Hegman_Lake.html&amp;tbnid=buqUbQi5-A8LMM&amp;vet=12ahUKEwiQyOrog7vnAhUO96wKHeueBjUQMygZegQIARA4..i&amp;docid=2uyUxr9mQaqx5M&amp;w=1280&amp;h=747&amp;q=boundary%20waters%20hegman%20lake&amp;ved=2ahUKEwiQyOrog7vnAhUO96wKHeueBjUQMygZegQIARA4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2185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D521507-1648-40BA-AAF9-66853D4B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Yellowstone National Park</a:t>
            </a:r>
            <a:br>
              <a:rPr lang="en-US" dirty="0"/>
            </a:br>
            <a:r>
              <a:rPr lang="en-US" sz="1800" dirty="0"/>
              <a:t>Midway Geyser Basin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6FB08-85F2-499F-B798-1DBD237FD807}"/>
              </a:ext>
            </a:extLst>
          </p:cNvPr>
          <p:cNvSpPr txBox="1"/>
          <p:nvPr/>
        </p:nvSpPr>
        <p:spPr>
          <a:xfrm>
            <a:off x="330926" y="5819994"/>
            <a:ext cx="1164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Yellowstonepark.com</a:t>
            </a:r>
          </a:p>
        </p:txBody>
      </p:sp>
      <p:pic>
        <p:nvPicPr>
          <p:cNvPr id="10" name="Picture 9" descr="A picture containing outdoor, nature, water, riding&#10;&#10;Description automatically generated">
            <a:extLst>
              <a:ext uri="{FF2B5EF4-FFF2-40B4-BE49-F238E27FC236}">
                <a16:creationId xmlns:a16="http://schemas.microsoft.com/office/drawing/2014/main" id="{8D9465A9-CF39-4696-BC00-4931A4D1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5" y="1706620"/>
            <a:ext cx="4431392" cy="38771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D6D928-E4B9-453F-BC22-1782DF38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143" y="1706620"/>
            <a:ext cx="3042643" cy="22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8F9312-2B31-41F4-B50D-0AC513741E88}"/>
              </a:ext>
            </a:extLst>
          </p:cNvPr>
          <p:cNvSpPr txBox="1"/>
          <p:nvPr/>
        </p:nvSpPr>
        <p:spPr>
          <a:xfrm>
            <a:off x="7845481" y="1706620"/>
            <a:ext cx="128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Red-blind (protanopia)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A79EA-6B73-4807-895C-E69A61309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143" y="3705239"/>
            <a:ext cx="3038339" cy="1878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CD0DFA-45F1-443A-8DBA-477A0C55689B}"/>
              </a:ext>
            </a:extLst>
          </p:cNvPr>
          <p:cNvSpPr txBox="1"/>
          <p:nvPr/>
        </p:nvSpPr>
        <p:spPr>
          <a:xfrm>
            <a:off x="7845481" y="3705239"/>
            <a:ext cx="128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Green-blind (deuteranopia)</a:t>
            </a:r>
          </a:p>
        </p:txBody>
      </p:sp>
    </p:spTree>
    <p:extLst>
      <p:ext uri="{BB962C8B-B14F-4D97-AF65-F5344CB8AC3E}">
        <p14:creationId xmlns:p14="http://schemas.microsoft.com/office/powerpoint/2010/main" val="249152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color deficiency </a:t>
            </a:r>
            <a:r>
              <a:rPr lang="en-US" b="1" u="sng" dirty="0"/>
              <a:t>look</a:t>
            </a:r>
            <a:r>
              <a:rPr lang="en-US" dirty="0"/>
              <a:t>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05" y="1410772"/>
            <a:ext cx="6413822" cy="427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236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 blindness simulator</a:t>
            </a:r>
            <a:br>
              <a:rPr lang="en-US" dirty="0"/>
            </a:br>
            <a:r>
              <a:rPr lang="en-US" sz="1800" dirty="0"/>
              <a:t>Can you tell which program is underperforming?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053" y="1554268"/>
            <a:ext cx="84995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000" dirty="0">
                <a:hlinkClick r:id="rId2"/>
              </a:rPr>
              <a:t>https://www.color-blindness.com/coblis-color-blindness-simulator/</a:t>
            </a:r>
            <a:endParaRPr lang="en-US" sz="1000" dirty="0"/>
          </a:p>
          <a:p>
            <a:pPr lvl="1"/>
            <a:r>
              <a:rPr lang="en-US" sz="1050" i="1" dirty="0"/>
              <a:t>In the view below, the stop light color indicates the % of each program’s goal on the left of the chart (30%, 40%, 95%, 35%). Without color, the meaning is lost.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42878" y="4304911"/>
            <a:ext cx="6400800" cy="1725776"/>
            <a:chOff x="357053" y="2358545"/>
            <a:chExt cx="6400800" cy="172577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" t="52980" r="-272"/>
            <a:stretch/>
          </p:blipFill>
          <p:spPr bwMode="auto">
            <a:xfrm>
              <a:off x="357053" y="2804161"/>
              <a:ext cx="6400800" cy="128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57053" y="235854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full color vision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42878" y="2341930"/>
            <a:ext cx="6355059" cy="1617576"/>
            <a:chOff x="357053" y="4353610"/>
            <a:chExt cx="6355059" cy="161757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 t="48992" r="-220"/>
            <a:stretch/>
          </p:blipFill>
          <p:spPr bwMode="auto">
            <a:xfrm>
              <a:off x="357053" y="4722942"/>
              <a:ext cx="6355059" cy="124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57053" y="4353610"/>
              <a:ext cx="3570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With red-blind vision (protanopia)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969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A16239-4EC6-4FEB-AEE0-5399A916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E4B43C-E9B9-48A5-95C0-41EA1E9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4647552-E486-4A45-A328-46689ABD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9C4D0F7-FB9C-4341-9B3F-AF4194DCF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5856CA2-89DB-45ED-9BAB-A74BF3684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C28E980-AD8A-409F-B68A-EA8024CAF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4A0B206-8937-487B-B814-6038EA7B6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0F02C1F-CA60-4731-BD94-1DBD2107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46B647C-DB48-4E86-8BAD-FC9373AAD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E89C26B-6CB2-42D8-8BB3-3E26FED3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60F0CF2-8023-4534-ADC9-A59BEE3FC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9150B67-0A82-4B3E-822F-074379AA4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25671B3-0E8E-4D8A-B0D1-BD3784E8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5CCDCC7C-C689-4233-A61E-9004CD690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538E84F-390F-4BB2-A10A-926A6C365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228E4807-1196-4E27-9169-ABC2C822E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54BEE83-39BF-44E5-85A6-D4CD4E42D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7F9A38-DBF0-4CDB-BF1E-B6513FCA5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BBC95025-5AF8-4EE5-BF4C-ED4C3B856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A9F174C7-84C3-4723-A1AE-C812524B5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996D3DB-ACC4-449B-9388-C1A6791FF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AD7924-1265-4ADB-A88C-804B0BD8E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F5FA0-1969-45E7-9A23-3174600F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1289304"/>
            <a:ext cx="6508242" cy="3172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layout &amp; fonts</a:t>
            </a:r>
          </a:p>
        </p:txBody>
      </p:sp>
    </p:spTree>
    <p:extLst>
      <p:ext uri="{BB962C8B-B14F-4D97-AF65-F5344CB8AC3E}">
        <p14:creationId xmlns:p14="http://schemas.microsoft.com/office/powerpoint/2010/main" val="20919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7671BC-69D1-4490-A721-65C66C77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layout</a:t>
            </a:r>
            <a:br>
              <a:rPr lang="en-US" dirty="0"/>
            </a:br>
            <a:r>
              <a:rPr lang="en-US" sz="1600" dirty="0"/>
              <a:t>Tableau eye tracking studies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" b="2219"/>
          <a:stretch/>
        </p:blipFill>
        <p:spPr bwMode="auto">
          <a:xfrm>
            <a:off x="284389" y="1654627"/>
            <a:ext cx="4143375" cy="299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84E88-FA57-4134-BAB7-E535B885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7680" y="5773782"/>
            <a:ext cx="8363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s://event.on24.com/eventRegistration/console/EventConsoleApollo.jsp?&amp;eventid=1518149&amp;sessionid=1&amp;username=&amp;partnerref=&amp;format=fhaudio&amp;mobile=false&amp;flashsupportedmobiledevice=false&amp;helpcenter=false&amp;key=23F7CBEC2ACEC042381210CE392CE24A&amp;text_language_id=en&amp;playerwidth=1000&amp;playerheight=650&amp;overwritelobby=y&amp;eventuserid=181792143&amp;contenttype=A&amp;mediametricsessionid=150521590&amp;mediametricid=2177346&amp;usercd=181792143&amp;mode=launch</a:t>
            </a:r>
            <a:endParaRPr lang="en-US" sz="80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88236B1-62D1-42CC-8136-8D0FA77CC6F4}"/>
              </a:ext>
            </a:extLst>
          </p:cNvPr>
          <p:cNvSpPr txBox="1">
            <a:spLocks/>
          </p:cNvSpPr>
          <p:nvPr/>
        </p:nvSpPr>
        <p:spPr>
          <a:xfrm>
            <a:off x="4716238" y="1654627"/>
            <a:ext cx="4047378" cy="1280160"/>
          </a:xfrm>
          <a:prstGeom prst="rect">
            <a:avLst/>
          </a:prstGeom>
          <a:solidFill>
            <a:srgbClr val="EEE9E3"/>
          </a:solidFill>
        </p:spPr>
        <p:txBody>
          <a:bodyPr vert="horz" lIns="91440" tIns="9144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What they measured</a:t>
            </a:r>
          </a:p>
          <a:p>
            <a:pPr marL="0" indent="0">
              <a:buNone/>
            </a:pPr>
            <a:r>
              <a:rPr lang="en-US" dirty="0"/>
              <a:t>Where on the screen and for how long a person’s gaze rested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ADE2967-C0A8-4CCD-AFFA-629646889F4D}"/>
              </a:ext>
            </a:extLst>
          </p:cNvPr>
          <p:cNvSpPr txBox="1">
            <a:spLocks/>
          </p:cNvSpPr>
          <p:nvPr/>
        </p:nvSpPr>
        <p:spPr>
          <a:xfrm>
            <a:off x="4716238" y="3055691"/>
            <a:ext cx="4047378" cy="2497384"/>
          </a:xfrm>
          <a:prstGeom prst="rect">
            <a:avLst/>
          </a:prstGeom>
          <a:solidFill>
            <a:srgbClr val="EEE9E3"/>
          </a:solidFill>
        </p:spPr>
        <p:txBody>
          <a:bodyPr vert="horz" lIns="91440" tIns="9144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What they learned</a:t>
            </a:r>
          </a:p>
          <a:p>
            <a:pPr marL="0" indent="0">
              <a:buNone/>
            </a:pPr>
            <a:r>
              <a:rPr lang="en-US" dirty="0"/>
              <a:t>What features / objects attract? faces, maps, pictures, icons</a:t>
            </a:r>
          </a:p>
          <a:p>
            <a:pPr marL="0" indent="0">
              <a:buNone/>
            </a:pPr>
            <a:r>
              <a:rPr lang="en-US" dirty="0"/>
              <a:t>Larger font for callouts (instead of just changing weight or color)</a:t>
            </a:r>
          </a:p>
          <a:p>
            <a:pPr marL="0" indent="0">
              <a:buNone/>
            </a:pPr>
            <a:r>
              <a:rPr lang="en-US" dirty="0"/>
              <a:t>Focus towards top right for callouts</a:t>
            </a:r>
          </a:p>
          <a:p>
            <a:pPr marL="0" indent="0">
              <a:buNone/>
            </a:pPr>
            <a:r>
              <a:rPr lang="en-US" dirty="0"/>
              <a:t>Avoid repeating the same type of graph, monotony loses attention</a:t>
            </a:r>
          </a:p>
        </p:txBody>
      </p:sp>
    </p:spTree>
    <p:extLst>
      <p:ext uri="{BB962C8B-B14F-4D97-AF65-F5344CB8AC3E}">
        <p14:creationId xmlns:p14="http://schemas.microsoft.com/office/powerpoint/2010/main" val="375729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71475" y="365126"/>
            <a:ext cx="8483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Alana Deranek, MBA</a:t>
            </a:r>
            <a:br>
              <a:rPr lang="en-US" sz="2400" dirty="0"/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Bachelor of Arts, Communication Studies (University of Minnesota)</a:t>
            </a:r>
            <a:b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Master of Business Administration (Augsburg)</a:t>
            </a:r>
            <a:b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Optum Data Science University – Optum Scale Data Science (UnitedHealth Group)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371475" y="1861456"/>
            <a:ext cx="5651500" cy="1280160"/>
          </a:xfrm>
          <a:solidFill>
            <a:srgbClr val="EEE9E3"/>
          </a:solidFill>
          <a:ln>
            <a:noFill/>
          </a:ln>
        </p:spPr>
        <p:txBody>
          <a:bodyPr rIns="91440" bIns="9144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>
                <a:latin typeface="+mj-lt"/>
              </a:rPr>
              <a:t>Academic study</a:t>
            </a:r>
            <a:br>
              <a:rPr lang="en-US" dirty="0">
                <a:latin typeface="+mj-lt"/>
              </a:rPr>
            </a:br>
            <a:r>
              <a:rPr lang="en-US" sz="1400" dirty="0">
                <a:latin typeface="+mj-lt"/>
              </a:rPr>
              <a:t>Communication studies, human cognition, psychology, behavior change, data analysis, statistics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71475" y="3241954"/>
            <a:ext cx="5651500" cy="1280160"/>
          </a:xfrm>
          <a:solidFill>
            <a:srgbClr val="EEE9E3"/>
          </a:solidFill>
          <a:ln>
            <a:noFill/>
          </a:ln>
        </p:spPr>
        <p:txBody>
          <a:bodyPr rIns="91440" bIns="9144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>
                <a:latin typeface="+mj-lt"/>
              </a:rPr>
              <a:t>Professional background</a:t>
            </a:r>
            <a:br>
              <a:rPr lang="en-US" dirty="0">
                <a:latin typeface="+mj-lt"/>
              </a:rPr>
            </a:br>
            <a:r>
              <a:rPr lang="en-US" sz="1400" dirty="0">
                <a:latin typeface="+mj-lt"/>
              </a:rPr>
              <a:t>Reporting and analytics, Tableau development, data analysis, SQL coding, program evaluation, performance management, market analysis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371475" y="4624161"/>
            <a:ext cx="5651500" cy="1280160"/>
          </a:xfrm>
          <a:solidFill>
            <a:srgbClr val="EEE9E3"/>
          </a:solidFill>
          <a:ln>
            <a:noFill/>
          </a:ln>
        </p:spPr>
        <p:txBody>
          <a:bodyPr rIns="91440" bIns="9144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>
                <a:latin typeface="+mj-lt"/>
              </a:rPr>
              <a:t>Personal interests</a:t>
            </a:r>
            <a:br>
              <a:rPr lang="en-US" dirty="0">
                <a:latin typeface="+mj-lt"/>
              </a:rPr>
            </a:br>
            <a:r>
              <a:rPr lang="en-US" sz="1400" dirty="0">
                <a:latin typeface="+mj-lt"/>
              </a:rPr>
              <a:t>Art, music, outdoor activities, travel, photography</a:t>
            </a:r>
            <a:endParaRPr lang="en-US" dirty="0">
              <a:latin typeface="+mj-lt"/>
            </a:endParaRPr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r="149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8323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7671BC-69D1-4490-A721-65C66C77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layout</a:t>
            </a:r>
            <a:br>
              <a:rPr lang="en-US" dirty="0"/>
            </a:br>
            <a:r>
              <a:rPr lang="en-US" sz="1600" dirty="0"/>
              <a:t>Tableau eye tracking studies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84E88-FA57-4134-BAB7-E535B885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7680" y="5773782"/>
            <a:ext cx="8363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2"/>
              </a:rPr>
              <a:t>https://event.on24.com/eventRegistration/console/EventConsoleApollo.jsp?&amp;eventid=1518149&amp;sessionid=1&amp;username=&amp;partnerref=&amp;format=fhaudio&amp;mobile=false&amp;flashsupportedmobiledevice=false&amp;helpcenter=false&amp;key=23F7CBEC2ACEC042381210CE392CE24A&amp;text_language_id=en&amp;playerwidth=1000&amp;playerheight=650&amp;overwritelobby=y&amp;eventuserid=181792143&amp;contenttype=A&amp;mediametricsessionid=150521590&amp;mediametricid=2177346&amp;usercd=181792143&amp;mode=launch</a:t>
            </a:r>
            <a:endParaRPr lang="en-US" sz="80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88236B1-62D1-42CC-8136-8D0FA77CC6F4}"/>
              </a:ext>
            </a:extLst>
          </p:cNvPr>
          <p:cNvSpPr txBox="1">
            <a:spLocks/>
          </p:cNvSpPr>
          <p:nvPr/>
        </p:nvSpPr>
        <p:spPr>
          <a:xfrm>
            <a:off x="647700" y="1597881"/>
            <a:ext cx="4047378" cy="1280160"/>
          </a:xfrm>
          <a:prstGeom prst="rect">
            <a:avLst/>
          </a:prstGeom>
          <a:solidFill>
            <a:srgbClr val="EEE9E3"/>
          </a:solidFill>
        </p:spPr>
        <p:txBody>
          <a:bodyPr vert="horz" lIns="91440" tIns="9144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Surprise finding</a:t>
            </a:r>
          </a:p>
          <a:p>
            <a:pPr marL="0" indent="0">
              <a:buNone/>
            </a:pPr>
            <a:r>
              <a:rPr lang="en-US" dirty="0"/>
              <a:t>Callouts, jagged lines / dashed lines were not effective in grabbing attention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4191C9C-44AF-4421-AA61-989C2BA8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081288"/>
            <a:ext cx="77279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460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5FA0-1969-45E7-9A23-3174600F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1A552-9D55-4F79-8139-71BDD5AC0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379913"/>
            <a:ext cx="8486775" cy="45201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 brand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Stick with one or two fonts for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predictable in sizing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 font sizes to 3 or 4 (title, body, footnote, etc.). Try to jump at least 2 steps in-between sizes (go from font size 8 up to font size 12 for example) if practical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 serif (Arial) vs. Serif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  <a:r>
              <a:rPr lang="en-US" dirty="0"/>
              <a:t>) 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font in Tableau is too small / light for some viewers to read (have your end users test – ask for feedback on font size / weight specifically)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colored background (</a:t>
            </a:r>
            <a:r>
              <a:rPr lang="en-US" dirty="0">
                <a:highlight>
                  <a:srgbClr val="C0C0C0"/>
                </a:highlight>
              </a:rPr>
              <a:t>even very light grey</a:t>
            </a:r>
            <a:r>
              <a:rPr lang="en-US" dirty="0"/>
              <a:t>) can make the font harder to read (not always – need to test your visualization)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forget about white font against dark background for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headers / titles</a:t>
            </a:r>
          </a:p>
        </p:txBody>
      </p:sp>
    </p:spTree>
    <p:extLst>
      <p:ext uri="{BB962C8B-B14F-4D97-AF65-F5344CB8AC3E}">
        <p14:creationId xmlns:p14="http://schemas.microsoft.com/office/powerpoint/2010/main" val="189170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A16239-4EC6-4FEB-AEE0-5399A916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E4B43C-E9B9-48A5-95C0-41EA1E9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4647552-E486-4A45-A328-46689ABD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9C4D0F7-FB9C-4341-9B3F-AF4194DCF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5856CA2-89DB-45ED-9BAB-A74BF3684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C28E980-AD8A-409F-B68A-EA8024CAF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4A0B206-8937-487B-B814-6038EA7B6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0F02C1F-CA60-4731-BD94-1DBD2107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46B647C-DB48-4E86-8BAD-FC9373AAD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E89C26B-6CB2-42D8-8BB3-3E26FED3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60F0CF2-8023-4534-ADC9-A59BEE3FC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9150B67-0A82-4B3E-822F-074379AA4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25671B3-0E8E-4D8A-B0D1-BD3784E8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5CCDCC7C-C689-4233-A61E-9004CD690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538E84F-390F-4BB2-A10A-926A6C365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228E4807-1196-4E27-9169-ABC2C822E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54BEE83-39BF-44E5-85A6-D4CD4E42D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7F9A38-DBF0-4CDB-BF1E-B6513FCA5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BBC95025-5AF8-4EE5-BF4C-ED4C3B856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A9F174C7-84C3-4723-A1AE-C812524B5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996D3DB-ACC4-449B-9388-C1A6791FF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AD7924-1265-4ADB-A88C-804B0BD8E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F5FA0-1969-45E7-9A23-3174600F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1289304"/>
            <a:ext cx="6508242" cy="3172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Chart selection</a:t>
            </a:r>
          </a:p>
        </p:txBody>
      </p:sp>
    </p:spTree>
    <p:extLst>
      <p:ext uri="{BB962C8B-B14F-4D97-AF65-F5344CB8AC3E}">
        <p14:creationId xmlns:p14="http://schemas.microsoft.com/office/powerpoint/2010/main" val="1006918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area</a:t>
            </a:r>
            <a:br>
              <a:rPr lang="en-US" dirty="0"/>
            </a:br>
            <a:r>
              <a:rPr lang="en-US" sz="1800" dirty="0"/>
              <a:t>How accurate is the human brain at estimating visual area?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848" y="2059988"/>
            <a:ext cx="4143375" cy="335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35184" y="5414444"/>
            <a:ext cx="40543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Visual aid from “Data Visualization Design Essentials” presentation by Kristan Hodge</a:t>
            </a:r>
          </a:p>
        </p:txBody>
      </p:sp>
    </p:spTree>
    <p:extLst>
      <p:ext uri="{BB962C8B-B14F-4D97-AF65-F5344CB8AC3E}">
        <p14:creationId xmlns:p14="http://schemas.microsoft.com/office/powerpoint/2010/main" val="119218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5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37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5999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74171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E3C5-7D36-4DFD-B899-6116E428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12489"/>
            <a:ext cx="2153321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Chart selection: what do you want to show?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5C895B7-3109-40E5-A7B7-12FD3F16B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9244" y="1412489"/>
            <a:ext cx="2194560" cy="1892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Comparison</a:t>
            </a:r>
          </a:p>
          <a:p>
            <a:pPr marL="0" indent="0">
              <a:buNone/>
            </a:pPr>
            <a:r>
              <a:rPr lang="en-US" sz="1400" dirty="0"/>
              <a:t>How many categories, variables?</a:t>
            </a:r>
          </a:p>
          <a:p>
            <a:pPr marL="0" indent="0">
              <a:buNone/>
            </a:pPr>
            <a:r>
              <a:rPr lang="en-US" sz="1400" dirty="0"/>
              <a:t>Over time…few periods or many periods? Is your data cyclical?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DB357F9-4DE3-4D42-92FF-0AF0852C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703" y="1412489"/>
            <a:ext cx="2194560" cy="2416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Distribution</a:t>
            </a:r>
          </a:p>
          <a:p>
            <a:pPr marL="0" indent="0">
              <a:buNone/>
            </a:pPr>
            <a:r>
              <a:rPr lang="en-US" sz="1400" dirty="0"/>
              <a:t>Single or two variables? </a:t>
            </a:r>
          </a:p>
          <a:p>
            <a:pPr marL="0" indent="0">
              <a:buNone/>
            </a:pPr>
            <a:r>
              <a:rPr lang="en-US" sz="1400" dirty="0"/>
              <a:t>Few data points or many data points?</a:t>
            </a:r>
          </a:p>
        </p:txBody>
      </p:sp>
      <p:sp>
        <p:nvSpPr>
          <p:cNvPr id="39" name="Content Placeholder 29">
            <a:extLst>
              <a:ext uri="{FF2B5EF4-FFF2-40B4-BE49-F238E27FC236}">
                <a16:creationId xmlns:a16="http://schemas.microsoft.com/office/drawing/2014/main" id="{1AC65AB0-AE24-4D31-A5F1-8326C713B252}"/>
              </a:ext>
            </a:extLst>
          </p:cNvPr>
          <p:cNvSpPr txBox="1">
            <a:spLocks/>
          </p:cNvSpPr>
          <p:nvPr/>
        </p:nvSpPr>
        <p:spPr>
          <a:xfrm>
            <a:off x="3899244" y="4187555"/>
            <a:ext cx="2194560" cy="1892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Composition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Changing over time or static?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Do absolute or relative differences matter?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05D2533F-A4AB-4E9B-81E2-FFEE35D6DF3B}"/>
              </a:ext>
            </a:extLst>
          </p:cNvPr>
          <p:cNvSpPr txBox="1">
            <a:spLocks/>
          </p:cNvSpPr>
          <p:nvPr/>
        </p:nvSpPr>
        <p:spPr>
          <a:xfrm>
            <a:off x="6338703" y="4187555"/>
            <a:ext cx="2194560" cy="241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Relationship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How many variables (two or three)</a:t>
            </a:r>
          </a:p>
        </p:txBody>
      </p:sp>
    </p:spTree>
    <p:extLst>
      <p:ext uri="{BB962C8B-B14F-4D97-AF65-F5344CB8AC3E}">
        <p14:creationId xmlns:p14="http://schemas.microsoft.com/office/powerpoint/2010/main" val="712434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25</a:t>
            </a:fld>
            <a:endParaRPr lang="en-US" dirty="0"/>
          </a:p>
        </p:txBody>
      </p:sp>
      <p:pic>
        <p:nvPicPr>
          <p:cNvPr id="6151" name="Picture 61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3" y="1264103"/>
            <a:ext cx="6827520" cy="5280660"/>
          </a:xfrm>
          <a:prstGeom prst="rect">
            <a:avLst/>
          </a:prstGeom>
        </p:spPr>
      </p:pic>
      <p:sp>
        <p:nvSpPr>
          <p:cNvPr id="6152" name="TextBox 6151"/>
          <p:cNvSpPr txBox="1"/>
          <p:nvPr/>
        </p:nvSpPr>
        <p:spPr>
          <a:xfrm>
            <a:off x="2216035" y="6332266"/>
            <a:ext cx="46153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https://blog.qlik.com/assets/uploads/images/posts/patrik-lundblad/goodchart-xlarge-1200x630.jpg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2323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C93B87B-4FFA-43EC-9405-F63D6D70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all graphs start at zero?</a:t>
            </a:r>
            <a:br>
              <a:rPr lang="en-US" dirty="0"/>
            </a:br>
            <a:r>
              <a:rPr lang="en-US" sz="2000" dirty="0"/>
              <a:t>The great debate!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6247B-F037-416B-B6D9-A6980CFC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C3081E8-13F2-4421-A6B0-DA1DD661F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17301"/>
              </p:ext>
            </p:extLst>
          </p:nvPr>
        </p:nvGraphicFramePr>
        <p:xfrm>
          <a:off x="876300" y="2557464"/>
          <a:ext cx="1930400" cy="2476500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val="1483109839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35909526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460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January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722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719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119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2122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089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74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4268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937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September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368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October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86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November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4900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December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214028"/>
                  </a:ext>
                </a:extLst>
              </a:tr>
            </a:tbl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E6DE7B58-4D8A-4CBB-8146-AE3458945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493170"/>
              </p:ext>
            </p:extLst>
          </p:nvPr>
        </p:nvGraphicFramePr>
        <p:xfrm>
          <a:off x="3365500" y="13255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6DE7B58-4D8A-4CBB-8146-AE3458945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208555"/>
              </p:ext>
            </p:extLst>
          </p:nvPr>
        </p:nvGraphicFramePr>
        <p:xfrm>
          <a:off x="3365500" y="39782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7657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u="sng" dirty="0">
                <a:latin typeface="+mj-lt"/>
              </a:rPr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Tableau.com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Edward Tufte (Visual Display of Quantitative Information)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Steve Wexler (The Big Book of Dashboards)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hlinkClick r:id="rId2"/>
              </a:rPr>
              <a:t>http://www.color-blindness.com/coblis-color-blindness-simulator/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39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DCBAABA-32D2-41A6-B13A-AD06913C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Alana Deranek, MBA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Healthcare Analyst Principal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Blue Cross Blue Shield MN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hlinkClick r:id="rId2"/>
              </a:rPr>
              <a:t>Alana.Deranek@bluecrossmn.com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FBB6D-97B2-4D10-97E2-69A7F057BF50}"/>
              </a:ext>
            </a:extLst>
          </p:cNvPr>
          <p:cNvSpPr txBox="1"/>
          <p:nvPr/>
        </p:nvSpPr>
        <p:spPr>
          <a:xfrm>
            <a:off x="2981325" y="1428750"/>
            <a:ext cx="439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75374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A16239-4EC6-4FEB-AEE0-5399A916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E4B43C-E9B9-48A5-95C0-41EA1E9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4647552-E486-4A45-A328-46689ABD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9C4D0F7-FB9C-4341-9B3F-AF4194DCF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5856CA2-89DB-45ED-9BAB-A74BF3684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C28E980-AD8A-409F-B68A-EA8024CAF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4A0B206-8937-487B-B814-6038EA7B6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0F02C1F-CA60-4731-BD94-1DBD2107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46B647C-DB48-4E86-8BAD-FC9373AAD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E89C26B-6CB2-42D8-8BB3-3E26FED3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60F0CF2-8023-4534-ADC9-A59BEE3FC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9150B67-0A82-4B3E-822F-074379AA4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25671B3-0E8E-4D8A-B0D1-BD3784E8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5CCDCC7C-C689-4233-A61E-9004CD690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538E84F-390F-4BB2-A10A-926A6C365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228E4807-1196-4E27-9169-ABC2C822E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54BEE83-39BF-44E5-85A6-D4CD4E42D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7F9A38-DBF0-4CDB-BF1E-B6513FCA5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BBC95025-5AF8-4EE5-BF4C-ED4C3B856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A9F174C7-84C3-4723-A1AE-C812524B5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996D3DB-ACC4-449B-9388-C1A6791FF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AD7924-1265-4ADB-A88C-804B0BD8E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F5FA0-1969-45E7-9A23-3174600F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1289304"/>
            <a:ext cx="6508242" cy="3172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Patterns and perception</a:t>
            </a:r>
          </a:p>
        </p:txBody>
      </p:sp>
    </p:spTree>
    <p:extLst>
      <p:ext uri="{BB962C8B-B14F-4D97-AF65-F5344CB8AC3E}">
        <p14:creationId xmlns:p14="http://schemas.microsoft.com/office/powerpoint/2010/main" val="214738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47271" y="1012004"/>
            <a:ext cx="2562119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psychology</a:t>
            </a:r>
          </a:p>
        </p:txBody>
      </p:sp>
      <p:graphicFrame>
        <p:nvGraphicFramePr>
          <p:cNvPr id="26" name="TextBox 23">
            <a:extLst>
              <a:ext uri="{FF2B5EF4-FFF2-40B4-BE49-F238E27FC236}">
                <a16:creationId xmlns:a16="http://schemas.microsoft.com/office/drawing/2014/main" id="{12B7EC2C-A64E-49F2-8076-9C2177F99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683332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46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475" y="365126"/>
            <a:ext cx="8504689" cy="1325563"/>
          </a:xfrm>
        </p:spPr>
        <p:txBody>
          <a:bodyPr>
            <a:normAutofit/>
          </a:bodyPr>
          <a:lstStyle/>
          <a:p>
            <a:r>
              <a:rPr lang="en-US" dirty="0"/>
              <a:t>Gestalt systems: visual perception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solidFill>
            <a:srgbClr val="63666A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Reification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solidFill>
            <a:srgbClr val="888B8D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Multistability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solidFill>
            <a:srgbClr val="B1B3B3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Invariance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71475" y="2492372"/>
            <a:ext cx="2743200" cy="1280160"/>
          </a:xfrm>
          <a:solidFill>
            <a:srgbClr val="EEE9E3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Humans perceive more spatial information than is necessarily provided in all instances (“optical illusions”) (we prefer complete, rational objects to incomplete, nonsensical visual cues)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252220" y="2492372"/>
            <a:ext cx="2743200" cy="1280160"/>
          </a:xfrm>
          <a:solidFill>
            <a:srgbClr val="EEE9E3"/>
          </a:solidFill>
        </p:spPr>
        <p:txBody>
          <a:bodyPr/>
          <a:lstStyle/>
          <a:p>
            <a:r>
              <a:rPr lang="en-US" dirty="0"/>
              <a:t>Experience of some images “jumping around” or being unstable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132964" y="2492372"/>
            <a:ext cx="2743200" cy="1280160"/>
          </a:xfrm>
          <a:solidFill>
            <a:srgbClr val="EEE9E3"/>
          </a:solidFill>
        </p:spPr>
        <p:txBody>
          <a:bodyPr/>
          <a:lstStyle/>
          <a:p>
            <a:r>
              <a:rPr lang="en-US" dirty="0"/>
              <a:t>Ability to recognize an object despite changes in rotation, scale, deformity, shadow, etc. </a:t>
            </a: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83" y="4214949"/>
            <a:ext cx="1899991" cy="184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7" y="4666569"/>
            <a:ext cx="22574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15" descr="https://upload.wikimedia.org/wikipedia/commons/thumb/9/9d/Invariance.jpg/260px-Invaria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69" y="4090533"/>
            <a:ext cx="24765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0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475" y="365126"/>
            <a:ext cx="8143875" cy="1325563"/>
          </a:xfrm>
        </p:spPr>
        <p:txBody>
          <a:bodyPr/>
          <a:lstStyle/>
          <a:p>
            <a:r>
              <a:rPr lang="en-US" dirty="0"/>
              <a:t>Gestalt psychology: patterns in systems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solidFill>
            <a:srgbClr val="63666A"/>
          </a:solidFill>
        </p:spPr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solidFill>
            <a:srgbClr val="888B8D"/>
          </a:solidFill>
        </p:spPr>
        <p:txBody>
          <a:bodyPr/>
          <a:lstStyle/>
          <a:p>
            <a:r>
              <a:rPr lang="en-US" dirty="0"/>
              <a:t>Continuation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solidFill>
            <a:srgbClr val="B1B3B3"/>
          </a:solidFill>
        </p:spPr>
        <p:txBody>
          <a:bodyPr/>
          <a:lstStyle/>
          <a:p>
            <a:r>
              <a:rPr lang="en-US" dirty="0"/>
              <a:t>Closure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solidFill>
            <a:srgbClr val="888B8D"/>
          </a:solidFill>
        </p:spPr>
        <p:txBody>
          <a:bodyPr/>
          <a:lstStyle/>
          <a:p>
            <a:r>
              <a:rPr lang="en-US" dirty="0"/>
              <a:t>Proximity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solidFill>
            <a:srgbClr val="63666A"/>
          </a:solidFill>
        </p:spPr>
        <p:txBody>
          <a:bodyPr/>
          <a:lstStyle/>
          <a:p>
            <a:r>
              <a:rPr lang="en-US" dirty="0"/>
              <a:t>Symmetry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71475" y="2492372"/>
            <a:ext cx="1645920" cy="1280160"/>
          </a:xfrm>
          <a:solidFill>
            <a:srgbClr val="EAE4DD"/>
          </a:solidFill>
        </p:spPr>
        <p:txBody>
          <a:bodyPr/>
          <a:lstStyle/>
          <a:p>
            <a:r>
              <a:rPr lang="en-US" dirty="0"/>
              <a:t>If objects are similar, put them together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085635" y="2492372"/>
            <a:ext cx="1645920" cy="1280160"/>
          </a:xfrm>
          <a:solidFill>
            <a:srgbClr val="EAE4DD"/>
          </a:solidFill>
        </p:spPr>
        <p:txBody>
          <a:bodyPr/>
          <a:lstStyle/>
          <a:p>
            <a:r>
              <a:rPr lang="en-US" dirty="0"/>
              <a:t>If part of the object is there, then all the object should be there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3799796" y="2492372"/>
            <a:ext cx="1645920" cy="1280160"/>
          </a:xfrm>
          <a:solidFill>
            <a:srgbClr val="EAE4DD"/>
          </a:solidFill>
        </p:spPr>
        <p:txBody>
          <a:bodyPr>
            <a:normAutofit/>
          </a:bodyPr>
          <a:lstStyle/>
          <a:p>
            <a:r>
              <a:rPr lang="en-US" dirty="0"/>
              <a:t>We perceive completeness, even when it isn’t there (remember reification)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5513956" y="2492372"/>
            <a:ext cx="1645920" cy="1280160"/>
          </a:xfrm>
          <a:solidFill>
            <a:srgbClr val="EAE4DD"/>
          </a:solidFill>
        </p:spPr>
        <p:txBody>
          <a:bodyPr/>
          <a:lstStyle/>
          <a:p>
            <a:r>
              <a:rPr lang="en-US" dirty="0"/>
              <a:t>If objects are near each other, they must be related (even if they aren’t)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7228116" y="2492372"/>
            <a:ext cx="1645920" cy="1280160"/>
          </a:xfrm>
          <a:solidFill>
            <a:srgbClr val="EAE4DD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Objects are symmetrical, forming around a center (we imagine this even when it isn’t true)</a:t>
            </a:r>
          </a:p>
        </p:txBody>
      </p:sp>
      <p:pic>
        <p:nvPicPr>
          <p:cNvPr id="7170" name="Picture 2" descr="https://upload.wikimedia.org/wikipedia/commons/thumb/2/22/Gestalt_proximity.svg/220px-Gestalt_proximit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09" y="3770810"/>
            <a:ext cx="1697226" cy="70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upload.wikimedia.org/wikipedia/commons/thumb/8/8f/Gestalt_similarity.svg/220px-Gestalt_similarity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62" y="3840480"/>
            <a:ext cx="1536926" cy="15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upload.wikimedia.org/wikipedia/commons/thumb/3/30/Gestalt_closure.svg/220px-Gestalt_closur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639" y="3770810"/>
            <a:ext cx="1295216" cy="70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upload.wikimedia.org/wikipedia/en/thumb/1/1c/Law_of_Symmetry.jpg/220px-Law_of_Symmetr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517" y="3852387"/>
            <a:ext cx="1513111" cy="7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393474" y="651959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7"/>
              </a:rPr>
              <a:t>https://en.wikipedia.org/wiki/Gestalt_psychology#Quantum_cognition_modeling</a:t>
            </a:r>
            <a:endParaRPr lang="en-US" sz="900" dirty="0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B5E14CA8-C558-4361-9B9D-2766AFEBB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1" y="3978905"/>
            <a:ext cx="98130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2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Gestalt…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7</a:t>
            </a:fld>
            <a:endParaRPr lang="en-US" dirty="0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506"/>
            <a:ext cx="4651972" cy="266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355" y="1792025"/>
            <a:ext cx="40005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E8FFF-29F9-41F5-954F-E3E4C84CE6CC}"/>
              </a:ext>
            </a:extLst>
          </p:cNvPr>
          <p:cNvSpPr txBox="1"/>
          <p:nvPr/>
        </p:nvSpPr>
        <p:spPr>
          <a:xfrm>
            <a:off x="6557555" y="6200502"/>
            <a:ext cx="2215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*DSU OSDS lecture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1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71475" y="365126"/>
            <a:ext cx="8143875" cy="1325563"/>
          </a:xfrm>
        </p:spPr>
        <p:txBody>
          <a:bodyPr>
            <a:normAutofit/>
          </a:bodyPr>
          <a:lstStyle/>
          <a:p>
            <a:r>
              <a:rPr lang="en-US" dirty="0"/>
              <a:t>Anscombe’s quartet</a:t>
            </a:r>
            <a:br>
              <a:rPr lang="en-US" dirty="0"/>
            </a:br>
            <a:r>
              <a:rPr lang="en-US" sz="2000" dirty="0">
                <a:solidFill>
                  <a:srgbClr val="63666A"/>
                </a:solidFill>
              </a:rPr>
              <a:t>Data sets look similar…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8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254E70-6F0B-4E01-8E8A-E98CF66F4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90"/>
          <a:stretch/>
        </p:blipFill>
        <p:spPr>
          <a:xfrm>
            <a:off x="0" y="1510854"/>
            <a:ext cx="9144000" cy="336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71475" y="365126"/>
            <a:ext cx="8143875" cy="1325563"/>
          </a:xfrm>
        </p:spPr>
        <p:txBody>
          <a:bodyPr>
            <a:normAutofit/>
          </a:bodyPr>
          <a:lstStyle/>
          <a:p>
            <a:r>
              <a:rPr lang="en-US" dirty="0"/>
              <a:t>Anscombe’s quartet</a:t>
            </a:r>
            <a:br>
              <a:rPr lang="en-US" dirty="0"/>
            </a:br>
            <a:r>
              <a:rPr lang="en-US" sz="2000" dirty="0">
                <a:solidFill>
                  <a:srgbClr val="63666A"/>
                </a:solidFill>
              </a:rPr>
              <a:t>Data sets look similar…until we graph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9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254E70-6F0B-4E01-8E8A-E98CF66F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854"/>
            <a:ext cx="9144000" cy="439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296A25-C32F-4FC2-A537-2901FC4693FC}"/>
              </a:ext>
            </a:extLst>
          </p:cNvPr>
          <p:cNvSpPr txBox="1"/>
          <p:nvPr/>
        </p:nvSpPr>
        <p:spPr>
          <a:xfrm>
            <a:off x="371476" y="6069874"/>
            <a:ext cx="778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sets can have very different distributions yet nearly identical descriptive statistics. Graph your data, look for outliers and other observations.</a:t>
            </a:r>
          </a:p>
        </p:txBody>
      </p:sp>
    </p:spTree>
    <p:extLst>
      <p:ext uri="{BB962C8B-B14F-4D97-AF65-F5344CB8AC3E}">
        <p14:creationId xmlns:p14="http://schemas.microsoft.com/office/powerpoint/2010/main" val="3617267085"/>
      </p:ext>
    </p:extLst>
  </p:cSld>
  <p:clrMapOvr>
    <a:masterClrMapping/>
  </p:clrMapOvr>
</p:sld>
</file>

<file path=ppt/theme/theme1.xml><?xml version="1.0" encoding="utf-8"?>
<a:theme xmlns:a="http://schemas.openxmlformats.org/drawingml/2006/main" name="Optum Standard 2017">
  <a:themeElements>
    <a:clrScheme name="Custo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F2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6366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Standard - 2017 - 07.17.17.potx" id="{C39B315F-E85D-43A3-9328-CD1941EC451E}" vid="{41A285A3-CDD9-43C3-A1DE-8F165916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8E6CAA81EF3A44BA4646087124E6A2" ma:contentTypeVersion="38" ma:contentTypeDescription="Create a new document." ma:contentTypeScope="" ma:versionID="a8b961dbe2fffac8d14fbecd4080d90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962b37e1f0a60323fad4d4a88590589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/>
    <Synchronization>Asynchronous</Synchronization>
    <Type>10003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  <Receiver>
    <Name/>
    <Synchronization>Asynchronous</Synchronization>
    <Type>10002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DAC68F1-8AAC-4200-81B1-373D0EDC2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5612A1-1826-4191-9753-025C4B01378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6061008-FA8B-4812-893A-2C97FA38714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C93C13E-E258-41A0-BBD1-F980043E5914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1586</Words>
  <Application>Microsoft Office PowerPoint</Application>
  <PresentationFormat>On-screen Show (4:3)</PresentationFormat>
  <Paragraphs>165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Optum Standard 2017</vt:lpstr>
      <vt:lpstr>Office Theme</vt:lpstr>
      <vt:lpstr>Data visualization Lessons from cognitive science to improve comprehension     Alana Deranek, MBA February 2020</vt:lpstr>
      <vt:lpstr>Alana Deranek, MBA Bachelor of Arts, Communication Studies (University of Minnesota) Master of Business Administration (Augsburg) Optum Data Science University – Optum Scale Data Science (UnitedHealth Group)</vt:lpstr>
      <vt:lpstr>Patterns and perception</vt:lpstr>
      <vt:lpstr>Gestalt psychology</vt:lpstr>
      <vt:lpstr>Gestalt systems: visual perception</vt:lpstr>
      <vt:lpstr>Gestalt psychology: patterns in systems</vt:lpstr>
      <vt:lpstr>More Gestalt…</vt:lpstr>
      <vt:lpstr>Anscombe’s quartet Data sets look similar…</vt:lpstr>
      <vt:lpstr>Anscombe’s quartet Data sets look similar…until we graph them</vt:lpstr>
      <vt:lpstr>Color</vt:lpstr>
      <vt:lpstr>Color should mean something</vt:lpstr>
      <vt:lpstr>Color vision deficiency (CVD) “Color blind”</vt:lpstr>
      <vt:lpstr>PowerPoint Presentation</vt:lpstr>
      <vt:lpstr>Boundary Waters Canoe Wilderness Area Hegman Lake pictographs</vt:lpstr>
      <vt:lpstr>Yellowstone National Park Midway Geyser Basin</vt:lpstr>
      <vt:lpstr>What does color deficiency look like?</vt:lpstr>
      <vt:lpstr>Color blindness simulator Can you tell which program is underperforming?</vt:lpstr>
      <vt:lpstr>Dashboard layout &amp; fonts</vt:lpstr>
      <vt:lpstr>Dashboard layout Tableau eye tracking studies</vt:lpstr>
      <vt:lpstr>Dashboard layout Tableau eye tracking studies</vt:lpstr>
      <vt:lpstr>Fonts</vt:lpstr>
      <vt:lpstr>Chart selection</vt:lpstr>
      <vt:lpstr>Estimating area How accurate is the human brain at estimating visual area?</vt:lpstr>
      <vt:lpstr>Chart selection: what do you want to show?</vt:lpstr>
      <vt:lpstr>Selecting a visualization</vt:lpstr>
      <vt:lpstr>Should all graphs start at zero? The great debate!</vt:lpstr>
      <vt:lpstr>What else?</vt:lpstr>
      <vt:lpstr>Alana Deranek, MBA Healthcare Analyst Principal  Blue Cross Blue Shield MN Alana.Deranek@bluecrossmn.com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Lessons from cognitive science to improve comprehension     Alana Deranek, MBA February 2020</dc:title>
  <dc:creator>Deranek, Alana</dc:creator>
  <cp:lastModifiedBy>Deranek, Alana</cp:lastModifiedBy>
  <cp:revision>3</cp:revision>
  <dcterms:created xsi:type="dcterms:W3CDTF">2020-02-20T18:52:12Z</dcterms:created>
  <dcterms:modified xsi:type="dcterms:W3CDTF">2020-02-20T19:09:01Z</dcterms:modified>
</cp:coreProperties>
</file>